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2" r:id="rId2"/>
    <p:sldId id="264" r:id="rId3"/>
    <p:sldId id="320" r:id="rId4"/>
    <p:sldId id="304" r:id="rId5"/>
    <p:sldId id="310" r:id="rId6"/>
    <p:sldId id="305" r:id="rId7"/>
    <p:sldId id="308" r:id="rId8"/>
    <p:sldId id="309" r:id="rId9"/>
    <p:sldId id="311" r:id="rId10"/>
    <p:sldId id="312" r:id="rId11"/>
    <p:sldId id="313" r:id="rId12"/>
    <p:sldId id="314" r:id="rId13"/>
    <p:sldId id="315" r:id="rId14"/>
    <p:sldId id="324" r:id="rId15"/>
    <p:sldId id="322" r:id="rId16"/>
    <p:sldId id="317" r:id="rId17"/>
    <p:sldId id="329" r:id="rId18"/>
    <p:sldId id="316" r:id="rId19"/>
    <p:sldId id="318" r:id="rId20"/>
    <p:sldId id="328" r:id="rId21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  <a:srgbClr val="339933"/>
    <a:srgbClr val="FFCCCC"/>
    <a:srgbClr val="FF9900"/>
    <a:srgbClr val="FFCC00"/>
    <a:srgbClr val="33CCCC"/>
    <a:srgbClr val="00CC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92" autoAdjust="0"/>
  </p:normalViewPr>
  <p:slideViewPr>
    <p:cSldViewPr snapToGrid="0">
      <p:cViewPr varScale="1">
        <p:scale>
          <a:sx n="62" d="100"/>
          <a:sy n="62" d="100"/>
        </p:scale>
        <p:origin x="82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dalena Teixeira" userId="095e93133078706d" providerId="LiveId" clId="{A1A8769C-4614-4C7F-BDEA-FF31F56EF2D8}"/>
    <pc:docChg chg="delSld modSld">
      <pc:chgData name="madalena Teixeira" userId="095e93133078706d" providerId="LiveId" clId="{A1A8769C-4614-4C7F-BDEA-FF31F56EF2D8}" dt="2021-04-25T16:45:19.058" v="39" actId="20577"/>
      <pc:docMkLst>
        <pc:docMk/>
      </pc:docMkLst>
      <pc:sldChg chg="modNotesTx">
        <pc:chgData name="madalena Teixeira" userId="095e93133078706d" providerId="LiveId" clId="{A1A8769C-4614-4C7F-BDEA-FF31F56EF2D8}" dt="2021-04-25T16:42:22.207" v="9" actId="20577"/>
        <pc:sldMkLst>
          <pc:docMk/>
          <pc:sldMk cId="782584338" sldId="262"/>
        </pc:sldMkLst>
      </pc:sldChg>
      <pc:sldChg chg="modNotesTx">
        <pc:chgData name="madalena Teixeira" userId="095e93133078706d" providerId="LiveId" clId="{A1A8769C-4614-4C7F-BDEA-FF31F56EF2D8}" dt="2021-04-25T16:42:26.902" v="10" actId="6549"/>
        <pc:sldMkLst>
          <pc:docMk/>
          <pc:sldMk cId="1238003288" sldId="264"/>
        </pc:sldMkLst>
      </pc:sldChg>
      <pc:sldChg chg="modNotesTx">
        <pc:chgData name="madalena Teixeira" userId="095e93133078706d" providerId="LiveId" clId="{A1A8769C-4614-4C7F-BDEA-FF31F56EF2D8}" dt="2021-04-25T16:42:40.711" v="12" actId="6549"/>
        <pc:sldMkLst>
          <pc:docMk/>
          <pc:sldMk cId="979032376" sldId="304"/>
        </pc:sldMkLst>
      </pc:sldChg>
      <pc:sldChg chg="modNotesTx">
        <pc:chgData name="madalena Teixeira" userId="095e93133078706d" providerId="LiveId" clId="{A1A8769C-4614-4C7F-BDEA-FF31F56EF2D8}" dt="2021-04-25T16:43:13.930" v="16" actId="20577"/>
        <pc:sldMkLst>
          <pc:docMk/>
          <pc:sldMk cId="3917157621" sldId="305"/>
        </pc:sldMkLst>
      </pc:sldChg>
      <pc:sldChg chg="modSp mod modNotesTx">
        <pc:chgData name="madalena Teixeira" userId="095e93133078706d" providerId="LiveId" clId="{A1A8769C-4614-4C7F-BDEA-FF31F56EF2D8}" dt="2021-04-25T16:43:20.360" v="17" actId="20577"/>
        <pc:sldMkLst>
          <pc:docMk/>
          <pc:sldMk cId="544771585" sldId="308"/>
        </pc:sldMkLst>
        <pc:spChg chg="mod">
          <ac:chgData name="madalena Teixeira" userId="095e93133078706d" providerId="LiveId" clId="{A1A8769C-4614-4C7F-BDEA-FF31F56EF2D8}" dt="2021-04-25T11:10:29.570" v="8" actId="20577"/>
          <ac:spMkLst>
            <pc:docMk/>
            <pc:sldMk cId="544771585" sldId="308"/>
            <ac:spMk id="6" creationId="{8B7B348F-EC82-43A0-925E-2835C8558B86}"/>
          </ac:spMkLst>
        </pc:spChg>
      </pc:sldChg>
      <pc:sldChg chg="modNotesTx">
        <pc:chgData name="madalena Teixeira" userId="095e93133078706d" providerId="LiveId" clId="{A1A8769C-4614-4C7F-BDEA-FF31F56EF2D8}" dt="2021-04-25T16:43:25.995" v="18" actId="20577"/>
        <pc:sldMkLst>
          <pc:docMk/>
          <pc:sldMk cId="3186067512" sldId="309"/>
        </pc:sldMkLst>
      </pc:sldChg>
      <pc:sldChg chg="modNotesTx">
        <pc:chgData name="madalena Teixeira" userId="095e93133078706d" providerId="LiveId" clId="{A1A8769C-4614-4C7F-BDEA-FF31F56EF2D8}" dt="2021-04-25T16:43:03.313" v="14" actId="20577"/>
        <pc:sldMkLst>
          <pc:docMk/>
          <pc:sldMk cId="432236402" sldId="310"/>
        </pc:sldMkLst>
      </pc:sldChg>
      <pc:sldChg chg="modNotesTx">
        <pc:chgData name="madalena Teixeira" userId="095e93133078706d" providerId="LiveId" clId="{A1A8769C-4614-4C7F-BDEA-FF31F56EF2D8}" dt="2021-04-25T16:43:35.477" v="20" actId="20577"/>
        <pc:sldMkLst>
          <pc:docMk/>
          <pc:sldMk cId="1893717698" sldId="311"/>
        </pc:sldMkLst>
      </pc:sldChg>
      <pc:sldChg chg="modNotesTx">
        <pc:chgData name="madalena Teixeira" userId="095e93133078706d" providerId="LiveId" clId="{A1A8769C-4614-4C7F-BDEA-FF31F56EF2D8}" dt="2021-04-25T16:43:40.944" v="21" actId="20577"/>
        <pc:sldMkLst>
          <pc:docMk/>
          <pc:sldMk cId="19136125" sldId="312"/>
        </pc:sldMkLst>
      </pc:sldChg>
      <pc:sldChg chg="modNotesTx">
        <pc:chgData name="madalena Teixeira" userId="095e93133078706d" providerId="LiveId" clId="{A1A8769C-4614-4C7F-BDEA-FF31F56EF2D8}" dt="2021-04-25T16:43:48.780" v="22" actId="20577"/>
        <pc:sldMkLst>
          <pc:docMk/>
          <pc:sldMk cId="1708130504" sldId="313"/>
        </pc:sldMkLst>
      </pc:sldChg>
      <pc:sldChg chg="modNotesTx">
        <pc:chgData name="madalena Teixeira" userId="095e93133078706d" providerId="LiveId" clId="{A1A8769C-4614-4C7F-BDEA-FF31F56EF2D8}" dt="2021-04-25T16:43:58.784" v="23" actId="20577"/>
        <pc:sldMkLst>
          <pc:docMk/>
          <pc:sldMk cId="2614927910" sldId="314"/>
        </pc:sldMkLst>
      </pc:sldChg>
      <pc:sldChg chg="modNotesTx">
        <pc:chgData name="madalena Teixeira" userId="095e93133078706d" providerId="LiveId" clId="{A1A8769C-4614-4C7F-BDEA-FF31F56EF2D8}" dt="2021-04-25T16:44:07.414" v="24" actId="20577"/>
        <pc:sldMkLst>
          <pc:docMk/>
          <pc:sldMk cId="768626206" sldId="315"/>
        </pc:sldMkLst>
      </pc:sldChg>
      <pc:sldChg chg="modSp mod modNotesTx">
        <pc:chgData name="madalena Teixeira" userId="095e93133078706d" providerId="LiveId" clId="{A1A8769C-4614-4C7F-BDEA-FF31F56EF2D8}" dt="2021-04-25T16:45:03.764" v="38" actId="20577"/>
        <pc:sldMkLst>
          <pc:docMk/>
          <pc:sldMk cId="557099204" sldId="316"/>
        </pc:sldMkLst>
        <pc:spChg chg="mod">
          <ac:chgData name="madalena Teixeira" userId="095e93133078706d" providerId="LiveId" clId="{A1A8769C-4614-4C7F-BDEA-FF31F56EF2D8}" dt="2021-04-25T16:45:03.764" v="38" actId="20577"/>
          <ac:spMkLst>
            <pc:docMk/>
            <pc:sldMk cId="557099204" sldId="316"/>
            <ac:spMk id="6" creationId="{8B7B348F-EC82-43A0-925E-2835C8558B86}"/>
          </ac:spMkLst>
        </pc:spChg>
      </pc:sldChg>
      <pc:sldChg chg="modNotesTx">
        <pc:chgData name="madalena Teixeira" userId="095e93133078706d" providerId="LiveId" clId="{A1A8769C-4614-4C7F-BDEA-FF31F56EF2D8}" dt="2021-04-25T16:44:25.301" v="26" actId="20577"/>
        <pc:sldMkLst>
          <pc:docMk/>
          <pc:sldMk cId="1617607964" sldId="317"/>
        </pc:sldMkLst>
      </pc:sldChg>
      <pc:sldChg chg="modNotesTx">
        <pc:chgData name="madalena Teixeira" userId="095e93133078706d" providerId="LiveId" clId="{A1A8769C-4614-4C7F-BDEA-FF31F56EF2D8}" dt="2021-04-25T16:44:50.870" v="30" actId="20577"/>
        <pc:sldMkLst>
          <pc:docMk/>
          <pc:sldMk cId="432937286" sldId="318"/>
        </pc:sldMkLst>
      </pc:sldChg>
      <pc:sldChg chg="modNotesTx">
        <pc:chgData name="madalena Teixeira" userId="095e93133078706d" providerId="LiveId" clId="{A1A8769C-4614-4C7F-BDEA-FF31F56EF2D8}" dt="2021-04-25T16:42:32.885" v="11" actId="20577"/>
        <pc:sldMkLst>
          <pc:docMk/>
          <pc:sldMk cId="2424245041" sldId="320"/>
        </pc:sldMkLst>
      </pc:sldChg>
      <pc:sldChg chg="del">
        <pc:chgData name="madalena Teixeira" userId="095e93133078706d" providerId="LiveId" clId="{A1A8769C-4614-4C7F-BDEA-FF31F56EF2D8}" dt="2021-04-24T16:08:18.432" v="0" actId="47"/>
        <pc:sldMkLst>
          <pc:docMk/>
          <pc:sldMk cId="1399159825" sldId="323"/>
        </pc:sldMkLst>
      </pc:sldChg>
      <pc:sldChg chg="modNotesTx">
        <pc:chgData name="madalena Teixeira" userId="095e93133078706d" providerId="LiveId" clId="{A1A8769C-4614-4C7F-BDEA-FF31F56EF2D8}" dt="2021-04-25T16:44:14.615" v="25" actId="20577"/>
        <pc:sldMkLst>
          <pc:docMk/>
          <pc:sldMk cId="1654107934" sldId="324"/>
        </pc:sldMkLst>
      </pc:sldChg>
      <pc:sldChg chg="modNotesTx">
        <pc:chgData name="madalena Teixeira" userId="095e93133078706d" providerId="LiveId" clId="{A1A8769C-4614-4C7F-BDEA-FF31F56EF2D8}" dt="2021-04-25T16:45:19.058" v="39" actId="20577"/>
        <pc:sldMkLst>
          <pc:docMk/>
          <pc:sldMk cId="2248959186" sldId="328"/>
        </pc:sldMkLst>
      </pc:sldChg>
      <pc:sldChg chg="modNotesTx">
        <pc:chgData name="madalena Teixeira" userId="095e93133078706d" providerId="LiveId" clId="{A1A8769C-4614-4C7F-BDEA-FF31F56EF2D8}" dt="2021-04-25T16:44:36.609" v="28" actId="20577"/>
        <pc:sldMkLst>
          <pc:docMk/>
          <pc:sldMk cId="3699714742" sldId="32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FCAAF-C203-445E-9821-18178AF4E884}" type="datetimeFigureOut">
              <a:rPr lang="pt-PT" smtClean="0"/>
              <a:t>25/04/2021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CDD664-9350-429D-A61F-9F5006C33CE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20139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D78D59-7B7D-4F3D-9C5B-991E2D12D019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794184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D78D59-7B7D-4F3D-9C5B-991E2D12D019}" type="slidenum">
              <a:rPr lang="pt-PT" smtClean="0"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30879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D78D59-7B7D-4F3D-9C5B-991E2D12D019}" type="slidenum">
              <a:rPr lang="pt-PT" smtClean="0"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762666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D78D59-7B7D-4F3D-9C5B-991E2D12D019}" type="slidenum">
              <a:rPr lang="pt-PT" smtClean="0"/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464785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D78D59-7B7D-4F3D-9C5B-991E2D12D019}" type="slidenum">
              <a:rPr lang="pt-PT" smtClean="0"/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312155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D78D59-7B7D-4F3D-9C5B-991E2D12D019}" type="slidenum">
              <a:rPr lang="pt-PT" smtClean="0"/>
              <a:t>14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86676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D78D59-7B7D-4F3D-9C5B-991E2D12D019}" type="slidenum">
              <a:rPr lang="pt-PT" smtClean="0"/>
              <a:t>15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001013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D78D59-7B7D-4F3D-9C5B-991E2D12D019}" type="slidenum">
              <a:rPr lang="pt-PT" smtClean="0"/>
              <a:t>16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738270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D78D59-7B7D-4F3D-9C5B-991E2D12D019}" type="slidenum">
              <a:rPr lang="pt-PT" smtClean="0"/>
              <a:t>17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803989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D78D59-7B7D-4F3D-9C5B-991E2D12D019}" type="slidenum">
              <a:rPr lang="pt-PT" smtClean="0"/>
              <a:t>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60485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D78D59-7B7D-4F3D-9C5B-991E2D12D019}" type="slidenum">
              <a:rPr lang="pt-PT" smtClean="0"/>
              <a:t>19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87665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D78D59-7B7D-4F3D-9C5B-991E2D12D019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648632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D78D59-7B7D-4F3D-9C5B-991E2D12D019}" type="slidenum">
              <a:rPr lang="pt-PT" smtClean="0"/>
              <a:t>20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42294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D78D59-7B7D-4F3D-9C5B-991E2D12D019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33999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D78D59-7B7D-4F3D-9C5B-991E2D12D019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42851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D78D59-7B7D-4F3D-9C5B-991E2D12D019}" type="slidenum">
              <a:rPr lang="pt-PT" smtClean="0"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635469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D78D59-7B7D-4F3D-9C5B-991E2D12D019}" type="slidenum">
              <a:rPr lang="pt-PT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12896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D78D59-7B7D-4F3D-9C5B-991E2D12D019}" type="slidenum">
              <a:rPr lang="pt-PT" smtClean="0"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893401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D78D59-7B7D-4F3D-9C5B-991E2D12D019}" type="slidenum">
              <a:rPr lang="pt-PT" smtClean="0"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995565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endParaRPr lang="pt-PT" sz="120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D78D59-7B7D-4F3D-9C5B-991E2D12D019}" type="slidenum">
              <a:rPr lang="pt-PT" smtClean="0"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39525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BBC89A-89B1-4409-891C-08D04DBF5F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5CD499B-E781-4849-B6D5-4055BB7471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0FDE69B-9C63-462E-8B02-39779C798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DB1D-A782-4C81-9B1D-3807F27B6DBD}" type="datetime1">
              <a:rPr lang="pt-PT" smtClean="0"/>
              <a:t>25/04/2021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187BACD-AC03-41C9-9C20-7365E872F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6507AD1-0726-45C7-A9B8-BDA6AAF31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E4C7-B609-4760-B577-6FEC77A9B8F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98798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F002AE-BA60-4CA9-A35A-4B3CC70AB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65CCE23F-D3B0-4343-BD0D-C81C7B3774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6A2A9CB-65EB-442B-A6E9-3E5052412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6F37-0B1A-4DE8-8B0B-3ABB8CF5F48F}" type="datetime1">
              <a:rPr lang="pt-PT" smtClean="0"/>
              <a:t>25/04/2021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2DC68961-3D52-43E2-91A7-8D190C42D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AE7AE90-5DFB-4B97-A604-9A2BC10CF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E4C7-B609-4760-B577-6FEC77A9B8F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5900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7060CDF-8B97-457B-935E-7104D500DC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70F415B5-44D1-4A7F-9CF0-5C9C2894FC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1A2BA89A-F89D-44FE-A6B3-E898EBAC3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E8C5-C061-43EC-AB72-1329E8BC4173}" type="datetime1">
              <a:rPr lang="pt-PT" smtClean="0"/>
              <a:t>25/04/2021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5DBDB2F-70B7-40D1-A042-352C9E840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CB2A4F9-031E-4A5C-ADA3-3281AC5FC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E4C7-B609-4760-B577-6FEC77A9B8F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61293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DB1629-69BB-4316-A668-5537EF199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2954639-5795-48ED-B671-2A48BA9FD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CF7156D-546F-494D-A33C-99837C3CA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61950-8203-4786-8E05-6A371C99DC4D}" type="datetime1">
              <a:rPr lang="pt-PT" smtClean="0"/>
              <a:t>25/04/2021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3B7155A-6A31-4634-A0A3-E2E4E3735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3E67594-BC31-496B-9700-9BEDB5386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E4C7-B609-4760-B577-6FEC77A9B8F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41255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0273F2-7591-4E21-BE04-E5E7CEAE6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991B9102-B3BF-4C39-805A-156034D11F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FDE1DE8-DC93-4C4C-B2BF-2DC83AADE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4F04A-111F-49D7-8A8A-4BEC24852828}" type="datetime1">
              <a:rPr lang="pt-PT" smtClean="0"/>
              <a:t>25/04/2021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3290930-067A-4013-BAB1-F87C55B8C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F18626B0-CC34-4E36-8A1C-80430D6BC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E4C7-B609-4760-B577-6FEC77A9B8F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56302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8CDADA-B34A-4F6C-B88D-4A02784BF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DD77E90-0284-4288-BE39-F0DB0BDBC9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98E371B9-6ED4-41FD-8DCC-A79D6364AA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CC474444-8EA3-4F1C-B3C0-6383E559D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D09B-3BFB-4A23-82C4-07E413CC9E30}" type="datetime1">
              <a:rPr lang="pt-PT" smtClean="0"/>
              <a:t>25/04/2021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68369EAC-1B6C-420B-B523-BA6FFA223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BEDA267-292A-42CE-AA49-C5D367735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E4C7-B609-4760-B577-6FEC77A9B8F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66430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44E639-E9BA-4B92-BC9C-A920F1281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CEF7BE0A-1853-48BF-8753-227182624C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0184ABD1-69C6-4C6B-A5EA-9176DEABF1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160B1932-B6DF-46D1-A2CE-3BFFAB06AE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2346FE2A-2EE6-4912-B0D5-C74A28C426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CD067693-8119-4F31-ADD2-78BDFD62C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B453-0723-47D4-8A60-C52E465D9AD9}" type="datetime1">
              <a:rPr lang="pt-PT" smtClean="0"/>
              <a:t>25/04/2021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4AC74369-181B-43E5-82A4-243087BBC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3CABED59-4BF4-4EE3-8854-5D48039C3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E4C7-B609-4760-B577-6FEC77A9B8F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45965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F852D3-9550-4698-A19D-40BA9A541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BF09AA49-1C2D-4DE3-A91D-D3CCE5904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D05D-E477-4150-9AC9-9F8BB8AF8878}" type="datetime1">
              <a:rPr lang="pt-PT" smtClean="0"/>
              <a:t>25/04/2021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6433DD13-FBC1-4550-9505-677F92140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7E084BF9-1EA7-40C4-AB4E-6EAA7414B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E4C7-B609-4760-B577-6FEC77A9B8F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8268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FBDD9F7F-AF05-41BD-B9B3-5F6D0E5B3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E804-EB9A-4772-922D-5C1662864408}" type="datetime1">
              <a:rPr lang="pt-PT" smtClean="0"/>
              <a:t>25/04/2021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55FE7B25-F99B-4359-A760-5547959C7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36D01F93-D40C-438B-9C0F-14E328D0F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E4C7-B609-4760-B577-6FEC77A9B8F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0096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89D4D6-6523-473F-AC82-4A9698D20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6D2A56D-4354-4FA3-936D-BA5C96744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2DF5281F-58F2-4063-A928-C79B05340A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74560ADF-4650-461A-80CA-5FE6ABDF9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A1F0-1B17-46B7-9EB1-DCBAF30246FA}" type="datetime1">
              <a:rPr lang="pt-PT" smtClean="0"/>
              <a:t>25/04/2021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20CEA1D3-814E-42DB-8FC0-20F2C99CC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9B00773E-75D2-45D8-9056-A46E72FEA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E4C7-B609-4760-B577-6FEC77A9B8F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6461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C4A2CF-9CE8-425B-B0D9-08AD0F1BB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30330E3B-DF87-4B25-94F2-A25454215F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1ABB9FD4-AA58-46D3-A23E-48793B469B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F75C4460-C84F-4D53-AFB5-A5049B5C0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6977-E826-437B-AC15-3C54037D1B1F}" type="datetime1">
              <a:rPr lang="pt-PT" smtClean="0"/>
              <a:t>25/04/2021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A044DB19-1A2F-473A-B76F-1FA454136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EDE6CFFF-BDBB-4F0E-8039-BEBA153F6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E4C7-B609-4760-B577-6FEC77A9B8F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26581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618F7EE9-4443-42EA-BAD8-0B76F70F9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88D79832-921F-4619-A3A1-E8DEC83B5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89B346DA-E827-49FB-B9AB-7CF37FE7D6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1A6DD-0C5B-4460-BFA9-5F501045D6F0}" type="datetime1">
              <a:rPr lang="pt-PT" smtClean="0"/>
              <a:t>25/04/2021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B8231CA-255B-4DA3-8938-C0CED64561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39C42FA-989B-49C4-8F7C-43B2A3CA73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2E4C7-B609-4760-B577-6FEC77A9B8F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22719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11D5D8-29B4-4231-8583-9BF1564862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5320" y="365125"/>
            <a:ext cx="5120114" cy="16927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br>
              <a:rPr lang="en-US" sz="1400"/>
            </a:br>
            <a:br>
              <a:rPr lang="en-US" sz="1400"/>
            </a:br>
            <a:br>
              <a:rPr lang="en-US" sz="1400"/>
            </a:br>
            <a:br>
              <a:rPr lang="en-US" sz="1400"/>
            </a:br>
            <a:br>
              <a:rPr lang="en-US" sz="1400"/>
            </a:br>
            <a:br>
              <a:rPr lang="en-US" sz="1400"/>
            </a:br>
            <a:r>
              <a:rPr lang="en-US" sz="1400"/>
              <a:t>                                                        </a:t>
            </a:r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8B7B348F-EC82-43A0-925E-2835C8558B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3429000"/>
          </a:xfrm>
          <a:blipFill>
            <a:blip r:embed="rId3"/>
            <a:stretch>
              <a:fillRect/>
            </a:stretch>
          </a:blipFill>
        </p:spPr>
        <p:txBody>
          <a:bodyPr vert="horz" lIns="91440" tIns="45720" rIns="91440" bIns="45720" rtlCol="0">
            <a:normAutofit/>
          </a:bodyPr>
          <a:lstStyle/>
          <a:p>
            <a:endParaRPr lang="en-US" altLang="pt-PT" sz="1700" dirty="0"/>
          </a:p>
          <a:p>
            <a:endParaRPr lang="pt-PT" sz="1400" dirty="0"/>
          </a:p>
          <a:p>
            <a:endParaRPr lang="pt-PT" sz="1400" dirty="0"/>
          </a:p>
          <a:p>
            <a:endParaRPr lang="pt-PT" sz="1400" dirty="0"/>
          </a:p>
          <a:p>
            <a:endParaRPr lang="pt-PT" sz="1400" dirty="0"/>
          </a:p>
          <a:p>
            <a:endParaRPr lang="pt-PT" sz="1400" dirty="0"/>
          </a:p>
          <a:p>
            <a:endParaRPr lang="pt-PT" sz="1400" dirty="0"/>
          </a:p>
          <a:p>
            <a:pPr algn="just"/>
            <a:r>
              <a:rPr lang="pt-PT" altLang="pt-PT" sz="1700" b="1" dirty="0"/>
              <a:t> </a:t>
            </a:r>
          </a:p>
          <a:p>
            <a:pPr algn="just"/>
            <a:endParaRPr lang="pt-PT" altLang="pt-PT" sz="1700" b="1" dirty="0"/>
          </a:p>
          <a:p>
            <a:pPr algn="just"/>
            <a:endParaRPr lang="pt-PT" altLang="pt-PT" sz="1700" b="1" dirty="0"/>
          </a:p>
          <a:p>
            <a:pPr algn="just"/>
            <a:endParaRPr lang="pt-PT" altLang="pt-PT" sz="1700" b="1" dirty="0"/>
          </a:p>
          <a:p>
            <a:pPr algn="just">
              <a:lnSpc>
                <a:spcPct val="150000"/>
              </a:lnSpc>
            </a:pPr>
            <a:endParaRPr lang="pt-PT" altLang="pt-PT" sz="2800" b="1" dirty="0">
              <a:latin typeface="Garamond" panose="02020404030301010803" pitchFamily="18" charset="0"/>
            </a:endParaRPr>
          </a:p>
          <a:p>
            <a:pPr algn="just"/>
            <a:endParaRPr lang="en-US" altLang="pt-PT" sz="2800" b="1" dirty="0">
              <a:latin typeface="Garamond" panose="02020404030301010803" pitchFamily="18" charset="0"/>
            </a:endParaRPr>
          </a:p>
          <a:p>
            <a:pPr algn="l"/>
            <a:endParaRPr lang="en-US" sz="1700" i="1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F468E09C-F495-48CF-A1BC-97F9D1E67C32}"/>
              </a:ext>
            </a:extLst>
          </p:cNvPr>
          <p:cNvSpPr txBox="1"/>
          <p:nvPr/>
        </p:nvSpPr>
        <p:spPr>
          <a:xfrm>
            <a:off x="5640512" y="280998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CF7FA6E-75D3-4E58-8C7E-FD35B3E8D9C0}"/>
              </a:ext>
            </a:extLst>
          </p:cNvPr>
          <p:cNvSpPr txBox="1"/>
          <p:nvPr/>
        </p:nvSpPr>
        <p:spPr>
          <a:xfrm>
            <a:off x="1" y="3429000"/>
            <a:ext cx="12192000" cy="4062651"/>
          </a:xfrm>
          <a:prstGeom prst="rect">
            <a:avLst/>
          </a:prstGeom>
          <a:solidFill>
            <a:srgbClr val="339933"/>
          </a:solidFill>
        </p:spPr>
        <p:txBody>
          <a:bodyPr wrap="square" rtlCol="0">
            <a:spAutoFit/>
          </a:bodyPr>
          <a:lstStyle/>
          <a:p>
            <a:pPr algn="ctr"/>
            <a:endParaRPr lang="pt-PT" sz="3200" b="1" dirty="0">
              <a:latin typeface="Abadi" panose="020B0604020104020204" pitchFamily="34" charset="0"/>
            </a:endParaRPr>
          </a:p>
          <a:p>
            <a:pPr algn="ctr"/>
            <a:r>
              <a:rPr lang="pt-PT" sz="3200" b="1" dirty="0">
                <a:solidFill>
                  <a:srgbClr val="FFCC00"/>
                </a:solidFill>
                <a:latin typeface="Abadi" panose="020B0604020104020204" pitchFamily="34" charset="0"/>
              </a:rPr>
              <a:t>A experiência internacional do combate à lavagem de dinheiro</a:t>
            </a:r>
          </a:p>
          <a:p>
            <a:pPr algn="ctr"/>
            <a:endParaRPr lang="pt-PT" sz="3200" b="1" dirty="0">
              <a:solidFill>
                <a:srgbClr val="FFCC00"/>
              </a:solidFill>
              <a:latin typeface="Abadi" panose="020B0604020104020204" pitchFamily="34" charset="0"/>
            </a:endParaRPr>
          </a:p>
          <a:p>
            <a:endParaRPr lang="pt-PT" altLang="pt-PT" b="1" dirty="0">
              <a:latin typeface="Abadi" panose="020B0604020104020204" pitchFamily="34" charset="0"/>
            </a:endParaRPr>
          </a:p>
          <a:p>
            <a:endParaRPr lang="pt-PT" altLang="pt-PT" sz="1800" b="1" dirty="0">
              <a:latin typeface="Abadi" panose="020B0604020104020204" pitchFamily="34" charset="0"/>
            </a:endParaRPr>
          </a:p>
          <a:p>
            <a:endParaRPr lang="pt-PT" altLang="pt-PT" b="1" dirty="0">
              <a:latin typeface="Abadi" panose="020B0604020104020204" pitchFamily="34" charset="0"/>
            </a:endParaRPr>
          </a:p>
          <a:p>
            <a:endParaRPr lang="pt-PT" altLang="pt-PT" sz="1800" b="1" dirty="0">
              <a:latin typeface="Abadi" panose="020B0604020104020204" pitchFamily="34" charset="0"/>
            </a:endParaRPr>
          </a:p>
          <a:p>
            <a:endParaRPr lang="pt-PT" altLang="pt-PT" b="1" dirty="0">
              <a:latin typeface="Abadi" panose="020B0604020104020204" pitchFamily="34" charset="0"/>
            </a:endParaRPr>
          </a:p>
          <a:p>
            <a:endParaRPr lang="pt-PT" altLang="pt-PT" sz="1800" b="1" dirty="0">
              <a:latin typeface="Abadi" panose="020B0604020104020204" pitchFamily="34" charset="0"/>
            </a:endParaRPr>
          </a:p>
          <a:p>
            <a:r>
              <a:rPr lang="pt-PT" altLang="pt-PT" b="1" dirty="0">
                <a:latin typeface="Abadi" panose="020B0604020104020204" pitchFamily="34" charset="0"/>
              </a:rPr>
              <a:t>				                                                                       </a:t>
            </a:r>
            <a:r>
              <a:rPr lang="pt-PT" altLang="pt-PT" b="1" dirty="0">
                <a:solidFill>
                  <a:srgbClr val="FF9900"/>
                </a:solidFill>
                <a:latin typeface="Abadi" panose="020B0604020104020204" pitchFamily="34" charset="0"/>
              </a:rPr>
              <a:t>Madalena Teixeira</a:t>
            </a:r>
          </a:p>
          <a:p>
            <a:endParaRPr lang="pt-PT" altLang="pt-PT" sz="1800" b="1" dirty="0">
              <a:latin typeface="Abadi" panose="020B0604020104020204" pitchFamily="34" charset="0"/>
            </a:endParaRPr>
          </a:p>
          <a:p>
            <a:endParaRPr lang="en-US" altLang="pt-PT" sz="1800" b="1" dirty="0">
              <a:latin typeface="Abadi" panose="020B0604020104020204" pitchFamily="34" charset="0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623CC52B-7D17-455E-8C22-94F8596553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87" y="6349037"/>
            <a:ext cx="1160979" cy="529119"/>
          </a:xfrm>
          <a:prstGeom prst="rect">
            <a:avLst/>
          </a:prstGeom>
        </p:spPr>
      </p:pic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D79FC30A-CD69-4DF4-A658-DB2BFAF4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E4C7-B609-4760-B577-6FEC77A9B8FD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2584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11D5D8-29B4-4231-8583-9BF1564862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5320" y="365125"/>
            <a:ext cx="5120114" cy="16927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br>
              <a:rPr lang="en-US" sz="1400"/>
            </a:br>
            <a:br>
              <a:rPr lang="en-US" sz="1400"/>
            </a:br>
            <a:br>
              <a:rPr lang="en-US" sz="1400"/>
            </a:br>
            <a:br>
              <a:rPr lang="en-US" sz="1400"/>
            </a:br>
            <a:br>
              <a:rPr lang="en-US" sz="1400"/>
            </a:br>
            <a:br>
              <a:rPr lang="en-US" sz="1400"/>
            </a:br>
            <a:r>
              <a:rPr lang="en-US" sz="1400"/>
              <a:t>                                                        </a:t>
            </a:r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8B7B348F-EC82-43A0-925E-2835C8558B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08566"/>
            <a:ext cx="11953461" cy="6649434"/>
          </a:xfr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endParaRPr lang="en-US" altLang="pt-PT" sz="1700" dirty="0"/>
          </a:p>
          <a:p>
            <a:r>
              <a:rPr lang="pt-PT" altLang="pt-PT" sz="1700" b="1" dirty="0"/>
              <a:t> </a:t>
            </a:r>
            <a:r>
              <a:rPr lang="pt-PT" altLang="pt-PT" sz="2800" b="1" dirty="0">
                <a:latin typeface="Garamond" panose="02020404030301010803" pitchFamily="18" charset="0"/>
              </a:rPr>
              <a:t> </a:t>
            </a:r>
            <a:r>
              <a:rPr lang="pt-PT" altLang="pt-PT" sz="3400" b="1" dirty="0">
                <a:solidFill>
                  <a:srgbClr val="006600"/>
                </a:solidFill>
                <a:latin typeface="Abadi" panose="020B0604020104020204" pitchFamily="34" charset="0"/>
              </a:rPr>
              <a:t>As entidades auxiliares: </a:t>
            </a:r>
          </a:p>
          <a:p>
            <a:pPr algn="just"/>
            <a:endParaRPr lang="pt-PT" sz="3400" b="1" dirty="0">
              <a:solidFill>
                <a:srgbClr val="006600"/>
              </a:solidFill>
              <a:latin typeface="Abadi" panose="020B0604020104020204" pitchFamily="34" charset="0"/>
            </a:endParaRPr>
          </a:p>
          <a:p>
            <a:r>
              <a:rPr lang="pt-PT" sz="3400" dirty="0">
                <a:latin typeface="Abadi" panose="020B0604020104020204" pitchFamily="34" charset="0"/>
              </a:rPr>
              <a:t> </a:t>
            </a:r>
            <a:r>
              <a:rPr lang="pt-PT" sz="3400" b="1" dirty="0">
                <a:latin typeface="Abadi" panose="020B0604020104020204" pitchFamily="34" charset="0"/>
              </a:rPr>
              <a:t>Os conservadores e os oficiais dos registos</a:t>
            </a:r>
          </a:p>
          <a:p>
            <a:endParaRPr lang="pt-PT" sz="3400" b="1" dirty="0">
              <a:latin typeface="Abadi" panose="020B0604020104020204" pitchFamily="34" charset="0"/>
            </a:endParaRPr>
          </a:p>
          <a:p>
            <a:pPr algn="just"/>
            <a:endParaRPr lang="pt-PT" altLang="pt-PT" sz="3400" b="1" dirty="0">
              <a:solidFill>
                <a:srgbClr val="006600"/>
              </a:solidFill>
              <a:latin typeface="Abadi" panose="020B0604020104020204" pitchFamily="34" charset="0"/>
            </a:endParaRPr>
          </a:p>
          <a:p>
            <a:r>
              <a:rPr lang="pt-PT" altLang="pt-PT" sz="3400" b="1" dirty="0">
                <a:solidFill>
                  <a:srgbClr val="006600"/>
                </a:solidFill>
                <a:latin typeface="Abadi" panose="020B0604020104020204" pitchFamily="34" charset="0"/>
              </a:rPr>
              <a:t>Os deveres das entidades auxiliares:</a:t>
            </a:r>
          </a:p>
          <a:p>
            <a:endParaRPr lang="pt-PT" altLang="pt-PT" sz="3200" b="1" dirty="0">
              <a:solidFill>
                <a:srgbClr val="006600"/>
              </a:solidFill>
              <a:latin typeface="Abadi" panose="020B0604020104020204" pitchFamily="34" charset="0"/>
            </a:endParaRPr>
          </a:p>
          <a:p>
            <a:pPr marL="457200" indent="-457200" algn="just">
              <a:lnSpc>
                <a:spcPct val="170000"/>
              </a:lnSpc>
              <a:buClr>
                <a:srgbClr val="006600"/>
              </a:buClr>
              <a:buFont typeface="Courier New" panose="02070309020205020404" pitchFamily="49" charset="0"/>
              <a:buChar char="o"/>
            </a:pPr>
            <a:r>
              <a:rPr lang="pt-PT" altLang="pt-PT" sz="3400" b="1" dirty="0">
                <a:latin typeface="Abadi" panose="020B0604020104020204" pitchFamily="34" charset="0"/>
              </a:rPr>
              <a:t>Dever de </a:t>
            </a:r>
            <a:r>
              <a:rPr lang="pt-PT" altLang="pt-PT" sz="3400" b="1" dirty="0">
                <a:solidFill>
                  <a:srgbClr val="006600"/>
                </a:solidFill>
                <a:latin typeface="Abadi" panose="020B0604020104020204" pitchFamily="34" charset="0"/>
              </a:rPr>
              <a:t>comunicação</a:t>
            </a:r>
            <a:r>
              <a:rPr lang="pt-PT" altLang="pt-PT" sz="3400" b="1" dirty="0">
                <a:latin typeface="Abadi" panose="020B0604020104020204" pitchFamily="34" charset="0"/>
              </a:rPr>
              <a:t> (</a:t>
            </a:r>
            <a:r>
              <a:rPr lang="pt-PT" sz="3400" b="1" dirty="0">
                <a:latin typeface="Abadi" panose="020B0604020104020204" pitchFamily="34" charset="0"/>
              </a:rPr>
              <a:t>no âmbito da atividade </a:t>
            </a:r>
            <a:r>
              <a:rPr lang="pt-PT" sz="3400" b="1" dirty="0" err="1">
                <a:latin typeface="Abadi" panose="020B0604020104020204" pitchFamily="34" charset="0"/>
              </a:rPr>
              <a:t>registal</a:t>
            </a:r>
            <a:r>
              <a:rPr lang="pt-PT" sz="3400" b="1" dirty="0">
                <a:latin typeface="Abadi" panose="020B0604020104020204" pitchFamily="34" charset="0"/>
              </a:rPr>
              <a:t> e da atividade </a:t>
            </a:r>
            <a:r>
              <a:rPr lang="pt-PT" sz="3400" b="1" dirty="0" err="1">
                <a:latin typeface="Abadi" panose="020B0604020104020204" pitchFamily="34" charset="0"/>
              </a:rPr>
              <a:t>tituladora</a:t>
            </a:r>
            <a:r>
              <a:rPr lang="pt-PT" sz="3400" b="1" dirty="0">
                <a:latin typeface="Abadi" panose="020B0604020104020204" pitchFamily="34" charset="0"/>
              </a:rPr>
              <a:t>)</a:t>
            </a:r>
            <a:r>
              <a:rPr lang="pt-PT" altLang="pt-PT" sz="3400" b="1" dirty="0">
                <a:latin typeface="Abadi" panose="020B0604020104020204" pitchFamily="34" charset="0"/>
              </a:rPr>
              <a:t>;</a:t>
            </a:r>
          </a:p>
          <a:p>
            <a:pPr marL="457200" indent="-457200" algn="just">
              <a:lnSpc>
                <a:spcPct val="170000"/>
              </a:lnSpc>
              <a:buClr>
                <a:srgbClr val="006600"/>
              </a:buClr>
              <a:buFont typeface="Courier New" panose="02070309020205020404" pitchFamily="49" charset="0"/>
              <a:buChar char="o"/>
            </a:pPr>
            <a:r>
              <a:rPr lang="pt-PT" altLang="pt-PT" sz="3400" b="1" dirty="0">
                <a:latin typeface="Abadi" panose="020B0604020104020204" pitchFamily="34" charset="0"/>
              </a:rPr>
              <a:t>Dever de </a:t>
            </a:r>
            <a:r>
              <a:rPr lang="pt-PT" altLang="pt-PT" sz="3400" b="1" dirty="0">
                <a:solidFill>
                  <a:srgbClr val="006600"/>
                </a:solidFill>
                <a:latin typeface="Abadi" panose="020B0604020104020204" pitchFamily="34" charset="0"/>
              </a:rPr>
              <a:t>colaboração</a:t>
            </a:r>
            <a:r>
              <a:rPr lang="pt-PT" altLang="pt-PT" sz="3400" b="1" dirty="0">
                <a:latin typeface="Abadi" panose="020B0604020104020204" pitchFamily="34" charset="0"/>
              </a:rPr>
              <a:t> (</a:t>
            </a:r>
            <a:r>
              <a:rPr lang="pt-PT" sz="3400" b="1" dirty="0">
                <a:latin typeface="Abadi" panose="020B0604020104020204" pitchFamily="34" charset="0"/>
              </a:rPr>
              <a:t>no âmbito da atividade </a:t>
            </a:r>
            <a:r>
              <a:rPr lang="pt-PT" sz="3400" b="1" dirty="0" err="1">
                <a:latin typeface="Abadi" panose="020B0604020104020204" pitchFamily="34" charset="0"/>
              </a:rPr>
              <a:t>registal</a:t>
            </a:r>
            <a:r>
              <a:rPr lang="pt-PT" sz="3400" b="1" dirty="0">
                <a:latin typeface="Abadi" panose="020B0604020104020204" pitchFamily="34" charset="0"/>
              </a:rPr>
              <a:t> e da atividade </a:t>
            </a:r>
            <a:r>
              <a:rPr lang="pt-PT" sz="3400" b="1" dirty="0" err="1">
                <a:latin typeface="Abadi" panose="020B0604020104020204" pitchFamily="34" charset="0"/>
              </a:rPr>
              <a:t>tituladora</a:t>
            </a:r>
            <a:r>
              <a:rPr lang="pt-PT" sz="3400" b="1" dirty="0">
                <a:latin typeface="Abadi" panose="020B0604020104020204" pitchFamily="34" charset="0"/>
              </a:rPr>
              <a:t>)</a:t>
            </a:r>
            <a:r>
              <a:rPr lang="pt-PT" altLang="pt-PT" sz="3400" b="1" dirty="0">
                <a:latin typeface="Abadi" panose="020B0604020104020204" pitchFamily="34" charset="0"/>
              </a:rPr>
              <a:t>;</a:t>
            </a:r>
          </a:p>
          <a:p>
            <a:pPr marL="457200" indent="-457200" algn="just">
              <a:lnSpc>
                <a:spcPct val="170000"/>
              </a:lnSpc>
              <a:buClr>
                <a:srgbClr val="006600"/>
              </a:buClr>
              <a:buFont typeface="Courier New" panose="02070309020205020404" pitchFamily="49" charset="0"/>
              <a:buChar char="o"/>
            </a:pPr>
            <a:r>
              <a:rPr lang="pt-PT" altLang="pt-PT" sz="3400" b="1" dirty="0">
                <a:latin typeface="Abadi" panose="020B0604020104020204" pitchFamily="34" charset="0"/>
              </a:rPr>
              <a:t>Dever de </a:t>
            </a:r>
            <a:r>
              <a:rPr lang="pt-PT" altLang="pt-PT" sz="3400" b="1" dirty="0">
                <a:solidFill>
                  <a:srgbClr val="006600"/>
                </a:solidFill>
                <a:latin typeface="Abadi" panose="020B0604020104020204" pitchFamily="34" charset="0"/>
              </a:rPr>
              <a:t>não divulgação </a:t>
            </a:r>
            <a:r>
              <a:rPr lang="pt-PT" altLang="pt-PT" sz="3400" b="1" dirty="0">
                <a:latin typeface="Abadi" panose="020B0604020104020204" pitchFamily="34" charset="0"/>
              </a:rPr>
              <a:t>(</a:t>
            </a:r>
            <a:r>
              <a:rPr lang="pt-PT" sz="3400" b="1" dirty="0">
                <a:latin typeface="Abadi" panose="020B0604020104020204" pitchFamily="34" charset="0"/>
              </a:rPr>
              <a:t>no âmbito da atividade </a:t>
            </a:r>
            <a:r>
              <a:rPr lang="pt-PT" sz="3400" b="1" dirty="0" err="1">
                <a:latin typeface="Abadi" panose="020B0604020104020204" pitchFamily="34" charset="0"/>
              </a:rPr>
              <a:t>registal</a:t>
            </a:r>
            <a:r>
              <a:rPr lang="pt-PT" sz="3400" b="1" dirty="0">
                <a:latin typeface="Abadi" panose="020B0604020104020204" pitchFamily="34" charset="0"/>
              </a:rPr>
              <a:t> e da atividade </a:t>
            </a:r>
            <a:r>
              <a:rPr lang="pt-PT" sz="3400" b="1" dirty="0" err="1">
                <a:latin typeface="Abadi" panose="020B0604020104020204" pitchFamily="34" charset="0"/>
              </a:rPr>
              <a:t>tituladora</a:t>
            </a:r>
            <a:r>
              <a:rPr lang="pt-PT" sz="3400" b="1" dirty="0">
                <a:latin typeface="Abadi" panose="020B0604020104020204" pitchFamily="34" charset="0"/>
              </a:rPr>
              <a:t>)</a:t>
            </a:r>
            <a:r>
              <a:rPr lang="pt-PT" altLang="pt-PT" sz="3400" b="1" dirty="0">
                <a:latin typeface="Abadi" panose="020B0604020104020204" pitchFamily="34" charset="0"/>
              </a:rPr>
              <a:t>;</a:t>
            </a:r>
          </a:p>
          <a:p>
            <a:pPr marL="457200" indent="-457200" algn="just">
              <a:lnSpc>
                <a:spcPct val="170000"/>
              </a:lnSpc>
              <a:buClr>
                <a:srgbClr val="006600"/>
              </a:buClr>
              <a:buFont typeface="Courier New" panose="02070309020205020404" pitchFamily="49" charset="0"/>
              <a:buChar char="o"/>
            </a:pPr>
            <a:r>
              <a:rPr lang="pt-PT" altLang="pt-PT" sz="3400" b="1" dirty="0">
                <a:latin typeface="Abadi" panose="020B0604020104020204" pitchFamily="34" charset="0"/>
              </a:rPr>
              <a:t>Dever de </a:t>
            </a:r>
            <a:r>
              <a:rPr lang="pt-PT" altLang="pt-PT" sz="3400" b="1" dirty="0">
                <a:solidFill>
                  <a:srgbClr val="006600"/>
                </a:solidFill>
                <a:latin typeface="Abadi" panose="020B0604020104020204" pitchFamily="34" charset="0"/>
              </a:rPr>
              <a:t>exame</a:t>
            </a:r>
            <a:r>
              <a:rPr lang="pt-PT" altLang="pt-PT" sz="3400" b="1" dirty="0">
                <a:latin typeface="Abadi" panose="020B0604020104020204" pitchFamily="34" charset="0"/>
              </a:rPr>
              <a:t> (</a:t>
            </a:r>
            <a:r>
              <a:rPr lang="pt-PT" sz="3400" b="1" dirty="0">
                <a:latin typeface="Abadi" panose="020B0604020104020204" pitchFamily="34" charset="0"/>
              </a:rPr>
              <a:t>no âmbito da atividade </a:t>
            </a:r>
            <a:r>
              <a:rPr lang="pt-PT" sz="3400" b="1" dirty="0" err="1">
                <a:latin typeface="Abadi" panose="020B0604020104020204" pitchFamily="34" charset="0"/>
              </a:rPr>
              <a:t>tituladora</a:t>
            </a:r>
            <a:r>
              <a:rPr lang="pt-PT" sz="3400" b="1" dirty="0">
                <a:latin typeface="Abadi" panose="020B0604020104020204" pitchFamily="34" charset="0"/>
              </a:rPr>
              <a:t>)</a:t>
            </a:r>
            <a:r>
              <a:rPr lang="pt-PT" altLang="pt-PT" sz="3400" b="1" dirty="0">
                <a:latin typeface="Abadi" panose="020B0604020104020204" pitchFamily="34" charset="0"/>
              </a:rPr>
              <a:t>;</a:t>
            </a:r>
          </a:p>
          <a:p>
            <a:pPr marL="457200" indent="-457200" algn="just">
              <a:lnSpc>
                <a:spcPct val="170000"/>
              </a:lnSpc>
              <a:buClr>
                <a:srgbClr val="006600"/>
              </a:buClr>
              <a:buFont typeface="Courier New" panose="02070309020205020404" pitchFamily="49" charset="0"/>
              <a:buChar char="o"/>
            </a:pPr>
            <a:r>
              <a:rPr lang="pt-PT" altLang="pt-PT" sz="3400" b="1" dirty="0">
                <a:latin typeface="Abadi" panose="020B0604020104020204" pitchFamily="34" charset="0"/>
              </a:rPr>
              <a:t>Dever de </a:t>
            </a:r>
            <a:r>
              <a:rPr lang="pt-PT" altLang="pt-PT" sz="3400" b="1" dirty="0">
                <a:solidFill>
                  <a:srgbClr val="006600"/>
                </a:solidFill>
                <a:latin typeface="Abadi" panose="020B0604020104020204" pitchFamily="34" charset="0"/>
              </a:rPr>
              <a:t>abstenção</a:t>
            </a:r>
            <a:r>
              <a:rPr lang="pt-PT" altLang="pt-PT" sz="3400" b="1" dirty="0">
                <a:latin typeface="Abadi" panose="020B0604020104020204" pitchFamily="34" charset="0"/>
              </a:rPr>
              <a:t> (</a:t>
            </a:r>
            <a:r>
              <a:rPr lang="pt-PT" sz="3400" b="1" dirty="0">
                <a:latin typeface="Abadi" panose="020B0604020104020204" pitchFamily="34" charset="0"/>
              </a:rPr>
              <a:t>no âmbito da atividade </a:t>
            </a:r>
            <a:r>
              <a:rPr lang="pt-PT" sz="3400" b="1" dirty="0" err="1">
                <a:latin typeface="Abadi" panose="020B0604020104020204" pitchFamily="34" charset="0"/>
              </a:rPr>
              <a:t>tituladora</a:t>
            </a:r>
            <a:r>
              <a:rPr lang="pt-PT" sz="3400" b="1" dirty="0">
                <a:latin typeface="Abadi" panose="020B0604020104020204" pitchFamily="34" charset="0"/>
              </a:rPr>
              <a:t>)</a:t>
            </a:r>
            <a:r>
              <a:rPr lang="pt-PT" altLang="pt-PT" sz="3400" b="1" dirty="0">
                <a:latin typeface="Abadi" panose="020B0604020104020204" pitchFamily="34" charset="0"/>
              </a:rPr>
              <a:t>;</a:t>
            </a:r>
          </a:p>
          <a:p>
            <a:pPr marL="457200" indent="-457200" algn="just">
              <a:buFontTx/>
              <a:buChar char="-"/>
            </a:pPr>
            <a:endParaRPr lang="pt-PT" altLang="pt-PT" sz="3200" b="1" dirty="0">
              <a:solidFill>
                <a:srgbClr val="006600"/>
              </a:solidFill>
              <a:latin typeface="Abadi" panose="020B0604020104020204" pitchFamily="34" charset="0"/>
            </a:endParaRPr>
          </a:p>
          <a:p>
            <a:pPr marL="457200" indent="-457200" algn="just">
              <a:buFontTx/>
              <a:buChar char="-"/>
            </a:pPr>
            <a:endParaRPr lang="pt-PT" altLang="pt-PT" sz="3200" b="1" dirty="0">
              <a:solidFill>
                <a:srgbClr val="006600"/>
              </a:solidFill>
              <a:latin typeface="Abadi" panose="020B0604020104020204" pitchFamily="34" charset="0"/>
            </a:endParaRPr>
          </a:p>
          <a:p>
            <a:pPr marL="457200" indent="-457200" algn="just">
              <a:buFontTx/>
              <a:buChar char="-"/>
            </a:pPr>
            <a:endParaRPr lang="pt-PT" altLang="pt-PT" sz="3200" b="1" dirty="0">
              <a:solidFill>
                <a:srgbClr val="006600"/>
              </a:solidFill>
              <a:latin typeface="Abadi" panose="020B0604020104020204" pitchFamily="34" charset="0"/>
            </a:endParaRPr>
          </a:p>
          <a:p>
            <a:pPr marL="457200" indent="-457200" algn="just">
              <a:buFontTx/>
              <a:buChar char="-"/>
            </a:pPr>
            <a:endParaRPr lang="pt-PT" altLang="pt-PT" sz="3200" b="1" dirty="0">
              <a:solidFill>
                <a:srgbClr val="006600"/>
              </a:solidFill>
              <a:latin typeface="Abadi" panose="020B0604020104020204" pitchFamily="34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5CC6962-DEA6-4F47-BE75-7E1473076A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450" y="208566"/>
            <a:ext cx="1653379" cy="1219542"/>
          </a:xfrm>
          <a:prstGeom prst="rect">
            <a:avLst/>
          </a:prstGeom>
        </p:spPr>
      </p:pic>
      <p:sp>
        <p:nvSpPr>
          <p:cNvPr id="3" name="Marcador de Posição do Número do Diapositivo 2">
            <a:extLst>
              <a:ext uri="{FF2B5EF4-FFF2-40B4-BE49-F238E27FC236}">
                <a16:creationId xmlns:a16="http://schemas.microsoft.com/office/drawing/2014/main" id="{9174222A-9684-45EF-8809-86925FD08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E4C7-B609-4760-B577-6FEC77A9B8FD}" type="slidenum">
              <a:rPr lang="pt-PT" b="1" smtClean="0">
                <a:solidFill>
                  <a:schemeClr val="tx1"/>
                </a:solidFill>
              </a:rPr>
              <a:t>10</a:t>
            </a:fld>
            <a:endParaRPr lang="pt-PT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6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11D5D8-29B4-4231-8583-9BF1564862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5320" y="365125"/>
            <a:ext cx="5120114" cy="16927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br>
              <a:rPr lang="en-US" sz="1400"/>
            </a:br>
            <a:br>
              <a:rPr lang="en-US" sz="1400"/>
            </a:br>
            <a:br>
              <a:rPr lang="en-US" sz="1400"/>
            </a:br>
            <a:br>
              <a:rPr lang="en-US" sz="1400"/>
            </a:br>
            <a:br>
              <a:rPr lang="en-US" sz="1400"/>
            </a:br>
            <a:br>
              <a:rPr lang="en-US" sz="1400"/>
            </a:br>
            <a:r>
              <a:rPr lang="en-US" sz="1400"/>
              <a:t>                                                        </a:t>
            </a:r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8B7B348F-EC82-43A0-925E-2835C8558B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851" y="0"/>
            <a:ext cx="11511978" cy="6721475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endParaRPr lang="en-US" altLang="pt-PT" sz="1700" dirty="0"/>
          </a:p>
          <a:p>
            <a:r>
              <a:rPr lang="pt-PT" altLang="pt-PT" sz="1700" b="1" dirty="0"/>
              <a:t> </a:t>
            </a:r>
            <a:r>
              <a:rPr lang="pt-PT" altLang="pt-PT" sz="2800" b="1" dirty="0">
                <a:latin typeface="Garamond" panose="02020404030301010803" pitchFamily="18" charset="0"/>
              </a:rPr>
              <a:t>  </a:t>
            </a:r>
            <a:r>
              <a:rPr lang="pt-PT" altLang="pt-PT" sz="2800" b="1" dirty="0" err="1">
                <a:solidFill>
                  <a:srgbClr val="006600"/>
                </a:solidFill>
                <a:latin typeface="Abadi" panose="020B0604020104020204" pitchFamily="34" charset="0"/>
              </a:rPr>
              <a:t>Law</a:t>
            </a:r>
            <a:r>
              <a:rPr lang="pt-PT" altLang="pt-PT" sz="2800" b="1" dirty="0">
                <a:solidFill>
                  <a:srgbClr val="006600"/>
                </a:solidFill>
                <a:latin typeface="Abadi" panose="020B0604020104020204" pitchFamily="34" charset="0"/>
              </a:rPr>
              <a:t> in </a:t>
            </a:r>
            <a:r>
              <a:rPr lang="pt-PT" altLang="pt-PT" sz="2800" b="1" dirty="0" err="1">
                <a:solidFill>
                  <a:srgbClr val="006600"/>
                </a:solidFill>
                <a:latin typeface="Abadi" panose="020B0604020104020204" pitchFamily="34" charset="0"/>
              </a:rPr>
              <a:t>action</a:t>
            </a:r>
            <a:endParaRPr lang="pt-PT" altLang="pt-PT" sz="2800" b="1" dirty="0">
              <a:solidFill>
                <a:srgbClr val="006600"/>
              </a:solidFill>
              <a:latin typeface="Abadi" panose="020B0604020104020204" pitchFamily="34" charset="0"/>
            </a:endParaRPr>
          </a:p>
          <a:p>
            <a:pPr algn="just">
              <a:lnSpc>
                <a:spcPct val="150000"/>
              </a:lnSpc>
            </a:pPr>
            <a:endParaRPr lang="pt-PT" sz="900" b="1" dirty="0">
              <a:latin typeface="Abadi" panose="020B0604020104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PT" sz="2800" b="1" dirty="0">
                <a:latin typeface="Abadi" panose="020B0604020104020204" pitchFamily="34" charset="0"/>
              </a:rPr>
              <a:t>O que é uma operação suspeita?</a:t>
            </a:r>
          </a:p>
          <a:p>
            <a:pPr algn="just">
              <a:lnSpc>
                <a:spcPct val="150000"/>
              </a:lnSpc>
            </a:pPr>
            <a:endParaRPr lang="pt-PT" sz="900" b="1" dirty="0">
              <a:latin typeface="Abadi" panose="020B0604020104020204" pitchFamily="34" charset="0"/>
            </a:endParaRPr>
          </a:p>
          <a:p>
            <a:pPr algn="just">
              <a:lnSpc>
                <a:spcPct val="150000"/>
              </a:lnSpc>
              <a:buClr>
                <a:srgbClr val="006600"/>
              </a:buClr>
            </a:pPr>
            <a:r>
              <a:rPr lang="pt-PT" dirty="0">
                <a:latin typeface="Abadi" panose="020B0604020104020204" pitchFamily="34" charset="0"/>
              </a:rPr>
              <a:t>A aferição do grau de suspeição de uma conduta, atividade ou operação decorre da apreciação das circunstâncias concretas, à luz dos critérios de diligência exigíveis a um profissional, na análise da situação.</a:t>
            </a:r>
            <a:endParaRPr lang="pt-PT" altLang="pt-PT" b="1" dirty="0">
              <a:latin typeface="Abadi" panose="020B0604020104020204" pitchFamily="34" charset="0"/>
            </a:endParaRPr>
          </a:p>
          <a:p>
            <a:endParaRPr lang="pt-PT" altLang="pt-PT" b="1" dirty="0">
              <a:solidFill>
                <a:srgbClr val="006600"/>
              </a:solidFill>
              <a:latin typeface="Abadi" panose="020B0604020104020204" pitchFamily="34" charset="0"/>
            </a:endParaRPr>
          </a:p>
          <a:p>
            <a:r>
              <a:rPr lang="pt-PT" altLang="pt-PT" sz="2800" b="1" dirty="0">
                <a:solidFill>
                  <a:srgbClr val="006600"/>
                </a:solidFill>
                <a:latin typeface="Abadi" panose="020B0604020104020204" pitchFamily="34" charset="0"/>
              </a:rPr>
              <a:t>O teste prático</a:t>
            </a:r>
          </a:p>
          <a:p>
            <a:endParaRPr lang="pt-PT" altLang="pt-PT" sz="2800" b="1" dirty="0">
              <a:solidFill>
                <a:srgbClr val="006600"/>
              </a:solidFill>
              <a:latin typeface="Abadi" panose="020B0604020104020204" pitchFamily="34" charset="0"/>
            </a:endParaRPr>
          </a:p>
          <a:p>
            <a:pPr marL="457200" indent="-457200" algn="just"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pt-PT" altLang="pt-PT" sz="2800" dirty="0">
                <a:latin typeface="Abadi" panose="020B0604020104020204" pitchFamily="34" charset="0"/>
              </a:rPr>
              <a:t>Dispensa de documentação comprovativa da suspeita;</a:t>
            </a:r>
          </a:p>
          <a:p>
            <a:pPr>
              <a:buClr>
                <a:srgbClr val="006600"/>
              </a:buClr>
            </a:pPr>
            <a:endParaRPr lang="pt-PT" altLang="pt-PT" sz="800" dirty="0">
              <a:latin typeface="Abadi" panose="020B0604020104020204" pitchFamily="34" charset="0"/>
            </a:endParaRPr>
          </a:p>
          <a:p>
            <a:pPr marL="457200" indent="-457200" algn="just"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pt-PT" altLang="pt-PT" sz="2800" i="1" dirty="0" err="1">
                <a:latin typeface="Abadi" panose="020B0604020104020204" pitchFamily="34" charset="0"/>
              </a:rPr>
              <a:t>Red</a:t>
            </a:r>
            <a:r>
              <a:rPr lang="pt-PT" altLang="pt-PT" sz="2800" i="1" dirty="0">
                <a:latin typeface="Abadi" panose="020B0604020104020204" pitchFamily="34" charset="0"/>
              </a:rPr>
              <a:t> </a:t>
            </a:r>
            <a:r>
              <a:rPr lang="pt-PT" altLang="pt-PT" sz="2800" i="1" dirty="0" err="1">
                <a:latin typeface="Abadi" panose="020B0604020104020204" pitchFamily="34" charset="0"/>
              </a:rPr>
              <a:t>flag</a:t>
            </a:r>
            <a:r>
              <a:rPr lang="pt-PT" altLang="pt-PT" sz="2800" i="1" dirty="0">
                <a:latin typeface="Abadi" panose="020B0604020104020204" pitchFamily="34" charset="0"/>
              </a:rPr>
              <a:t> </a:t>
            </a:r>
            <a:r>
              <a:rPr lang="pt-PT" altLang="pt-PT" sz="2800" i="1" dirty="0" err="1">
                <a:latin typeface="Abadi" panose="020B0604020104020204" pitchFamily="34" charset="0"/>
              </a:rPr>
              <a:t>indicators</a:t>
            </a:r>
            <a:endParaRPr lang="pt-PT" altLang="pt-PT" sz="2800" i="1" dirty="0">
              <a:latin typeface="Abadi" panose="020B0604020104020204" pitchFamily="34" charset="0"/>
            </a:endParaRPr>
          </a:p>
          <a:p>
            <a:pPr algn="just">
              <a:lnSpc>
                <a:spcPct val="150000"/>
              </a:lnSpc>
            </a:pPr>
            <a:endParaRPr lang="pt-PT" sz="2800" dirty="0">
              <a:latin typeface="Abadi" panose="020B0604020104020204" pitchFamily="34" charset="0"/>
            </a:endParaRPr>
          </a:p>
          <a:p>
            <a:pPr algn="just">
              <a:lnSpc>
                <a:spcPct val="150000"/>
              </a:lnSpc>
            </a:pPr>
            <a:endParaRPr lang="pt-PT" sz="2800" dirty="0">
              <a:latin typeface="Abadi" panose="020B0604020104020204" pitchFamily="34" charset="0"/>
            </a:endParaRPr>
          </a:p>
          <a:p>
            <a:pPr algn="just">
              <a:lnSpc>
                <a:spcPct val="150000"/>
              </a:lnSpc>
            </a:pPr>
            <a:endParaRPr lang="pt-PT" sz="2800" dirty="0">
              <a:latin typeface="Abadi" panose="020B0604020104020204" pitchFamily="34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5CC6962-DEA6-4F47-BE75-7E1473076A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450" y="208566"/>
            <a:ext cx="1653379" cy="1219542"/>
          </a:xfrm>
          <a:prstGeom prst="rect">
            <a:avLst/>
          </a:prstGeom>
        </p:spPr>
      </p:pic>
      <p:sp>
        <p:nvSpPr>
          <p:cNvPr id="3" name="Marcador de Posição do Número do Diapositivo 2">
            <a:extLst>
              <a:ext uri="{FF2B5EF4-FFF2-40B4-BE49-F238E27FC236}">
                <a16:creationId xmlns:a16="http://schemas.microsoft.com/office/drawing/2014/main" id="{21400205-ECC6-4A96-9C56-33615B459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E4C7-B609-4760-B577-6FEC77A9B8FD}" type="slidenum">
              <a:rPr lang="pt-PT" b="1" smtClean="0">
                <a:solidFill>
                  <a:schemeClr val="tx1"/>
                </a:solidFill>
              </a:rPr>
              <a:t>11</a:t>
            </a:fld>
            <a:endParaRPr lang="pt-PT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130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11D5D8-29B4-4231-8583-9BF1564862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5320" y="365125"/>
            <a:ext cx="5120114" cy="16927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br>
              <a:rPr lang="en-US" sz="1400"/>
            </a:br>
            <a:br>
              <a:rPr lang="en-US" sz="1400"/>
            </a:br>
            <a:br>
              <a:rPr lang="en-US" sz="1400"/>
            </a:br>
            <a:br>
              <a:rPr lang="en-US" sz="1400"/>
            </a:br>
            <a:br>
              <a:rPr lang="en-US" sz="1400"/>
            </a:br>
            <a:br>
              <a:rPr lang="en-US" sz="1400"/>
            </a:br>
            <a:r>
              <a:rPr lang="en-US" sz="1400"/>
              <a:t>                                                        </a:t>
            </a:r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8B7B348F-EC82-43A0-925E-2835C8558B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522" y="208566"/>
            <a:ext cx="11900451" cy="6440868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endParaRPr lang="en-US" altLang="pt-PT" sz="1700" dirty="0"/>
          </a:p>
          <a:p>
            <a:r>
              <a:rPr lang="pt-PT" altLang="pt-PT" sz="1700" b="1" dirty="0"/>
              <a:t> </a:t>
            </a:r>
            <a:r>
              <a:rPr lang="pt-PT" altLang="pt-PT" sz="2800" b="1" dirty="0">
                <a:latin typeface="Garamond" panose="02020404030301010803" pitchFamily="18" charset="0"/>
              </a:rPr>
              <a:t>  </a:t>
            </a:r>
            <a:r>
              <a:rPr lang="pt-PT" altLang="pt-PT" sz="3200" b="1" dirty="0" err="1">
                <a:solidFill>
                  <a:srgbClr val="006600"/>
                </a:solidFill>
                <a:latin typeface="Abadi" panose="020B0604020104020204" pitchFamily="34" charset="0"/>
              </a:rPr>
              <a:t>Law</a:t>
            </a:r>
            <a:r>
              <a:rPr lang="pt-PT" altLang="pt-PT" sz="3200" b="1" dirty="0">
                <a:solidFill>
                  <a:srgbClr val="006600"/>
                </a:solidFill>
                <a:latin typeface="Abadi" panose="020B0604020104020204" pitchFamily="34" charset="0"/>
              </a:rPr>
              <a:t> in </a:t>
            </a:r>
            <a:r>
              <a:rPr lang="pt-PT" altLang="pt-PT" sz="3200" b="1" dirty="0" err="1">
                <a:solidFill>
                  <a:srgbClr val="006600"/>
                </a:solidFill>
                <a:latin typeface="Abadi" panose="020B0604020104020204" pitchFamily="34" charset="0"/>
              </a:rPr>
              <a:t>action</a:t>
            </a:r>
            <a:endParaRPr lang="pt-PT" altLang="pt-PT" sz="3200" b="1" dirty="0">
              <a:solidFill>
                <a:srgbClr val="006600"/>
              </a:solidFill>
              <a:latin typeface="Abadi" panose="020B0604020104020204" pitchFamily="34" charset="0"/>
            </a:endParaRPr>
          </a:p>
          <a:p>
            <a:endParaRPr lang="pt-PT" altLang="pt-PT" sz="800" b="1" dirty="0">
              <a:latin typeface="Abadi" panose="020B0604020104020204" pitchFamily="34" charset="0"/>
            </a:endParaRPr>
          </a:p>
          <a:p>
            <a:endParaRPr lang="pt-PT" altLang="pt-PT" sz="800" b="1" dirty="0">
              <a:latin typeface="Abadi" panose="020B0604020104020204" pitchFamily="34" charset="0"/>
            </a:endParaRPr>
          </a:p>
          <a:p>
            <a:r>
              <a:rPr lang="pt-PT" altLang="pt-PT" sz="2800" b="1" dirty="0">
                <a:latin typeface="Abadi" panose="020B0604020104020204" pitchFamily="34" charset="0"/>
              </a:rPr>
              <a:t>A quem se comunica?</a:t>
            </a:r>
          </a:p>
          <a:p>
            <a:pPr algn="just">
              <a:lnSpc>
                <a:spcPct val="150000"/>
              </a:lnSpc>
            </a:pPr>
            <a:endParaRPr lang="pt-PT" sz="900" b="1" dirty="0">
              <a:latin typeface="Abadi" panose="020B0604020104020204" pitchFamily="34" charset="0"/>
            </a:endParaRPr>
          </a:p>
          <a:p>
            <a:pPr marL="342900" indent="-342900" algn="just">
              <a:lnSpc>
                <a:spcPct val="150000"/>
              </a:lnSpc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pt-PT" sz="2800" dirty="0">
                <a:latin typeface="Abadi" panose="020B0604020104020204" pitchFamily="34" charset="0"/>
              </a:rPr>
              <a:t>Departamento Central de Investigação e Ação Penal </a:t>
            </a:r>
            <a:r>
              <a:rPr lang="pt-PT" sz="2600" dirty="0">
                <a:latin typeface="Abadi" panose="020B0604020104020204" pitchFamily="34" charset="0"/>
              </a:rPr>
              <a:t>(Procuradoria-Geral da República)</a:t>
            </a:r>
          </a:p>
          <a:p>
            <a:pPr marL="342900" indent="-342900" algn="just">
              <a:lnSpc>
                <a:spcPct val="150000"/>
              </a:lnSpc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pt-PT" sz="3000" dirty="0">
                <a:latin typeface="Abadi" panose="020B0604020104020204" pitchFamily="34" charset="0"/>
              </a:rPr>
              <a:t>Unidade de Informação Financeira</a:t>
            </a:r>
            <a:r>
              <a:rPr lang="pt-PT" sz="2600" dirty="0">
                <a:latin typeface="Abadi" panose="020B0604020104020204" pitchFamily="34" charset="0"/>
              </a:rPr>
              <a:t> (congénere do COAF)</a:t>
            </a:r>
          </a:p>
          <a:p>
            <a:pPr algn="just">
              <a:lnSpc>
                <a:spcPct val="150000"/>
              </a:lnSpc>
            </a:pPr>
            <a:endParaRPr lang="pt-PT" sz="800" dirty="0">
              <a:latin typeface="Abadi" panose="020B0604020104020204" pitchFamily="34" charset="0"/>
            </a:endParaRPr>
          </a:p>
          <a:p>
            <a:pPr>
              <a:lnSpc>
                <a:spcPct val="150000"/>
              </a:lnSpc>
            </a:pPr>
            <a:r>
              <a:rPr lang="pt-PT" sz="2800" b="1" dirty="0">
                <a:latin typeface="Abadi" panose="020B0604020104020204" pitchFamily="34" charset="0"/>
              </a:rPr>
              <a:t>Como se comunica?</a:t>
            </a:r>
          </a:p>
          <a:p>
            <a:pPr algn="just">
              <a:lnSpc>
                <a:spcPct val="150000"/>
              </a:lnSpc>
            </a:pPr>
            <a:r>
              <a:rPr lang="pt-PT" sz="2800" dirty="0">
                <a:latin typeface="Abadi" panose="020B0604020104020204" pitchFamily="34" charset="0"/>
              </a:rPr>
              <a:t>Através dos canais de comunicação externos definidos pelas autoridades destinatárias da informação e nos termos por elas estabelecidos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5CC6962-DEA6-4F47-BE75-7E1473076A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450" y="208566"/>
            <a:ext cx="1653379" cy="1219542"/>
          </a:xfrm>
          <a:prstGeom prst="rect">
            <a:avLst/>
          </a:prstGeom>
        </p:spPr>
      </p:pic>
      <p:sp>
        <p:nvSpPr>
          <p:cNvPr id="3" name="Marcador de Posição do Número do Diapositivo 2">
            <a:extLst>
              <a:ext uri="{FF2B5EF4-FFF2-40B4-BE49-F238E27FC236}">
                <a16:creationId xmlns:a16="http://schemas.microsoft.com/office/drawing/2014/main" id="{CBDD384E-9521-4A38-8257-D9569D0F7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E4C7-B609-4760-B577-6FEC77A9B8FD}" type="slidenum">
              <a:rPr lang="pt-PT" b="1" smtClean="0">
                <a:solidFill>
                  <a:schemeClr val="tx1"/>
                </a:solidFill>
              </a:rPr>
              <a:t>12</a:t>
            </a:fld>
            <a:endParaRPr lang="pt-PT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927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11D5D8-29B4-4231-8583-9BF1564862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5320" y="365125"/>
            <a:ext cx="5120114" cy="16927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br>
              <a:rPr lang="en-US" sz="1400"/>
            </a:br>
            <a:br>
              <a:rPr lang="en-US" sz="1400"/>
            </a:br>
            <a:br>
              <a:rPr lang="en-US" sz="1400"/>
            </a:br>
            <a:br>
              <a:rPr lang="en-US" sz="1400"/>
            </a:br>
            <a:br>
              <a:rPr lang="en-US" sz="1400"/>
            </a:br>
            <a:br>
              <a:rPr lang="en-US" sz="1400"/>
            </a:br>
            <a:r>
              <a:rPr lang="en-US" sz="1400"/>
              <a:t>                                                        </a:t>
            </a:r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8B7B348F-EC82-43A0-925E-2835C8558B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208566"/>
            <a:ext cx="11701669" cy="6649434"/>
          </a:xfr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endParaRPr lang="en-US" altLang="pt-PT" sz="1700" dirty="0"/>
          </a:p>
          <a:p>
            <a:r>
              <a:rPr lang="pt-PT" altLang="pt-PT" sz="6000" b="1" dirty="0">
                <a:latin typeface="Abadi" panose="020B0604020104020204" pitchFamily="34" charset="0"/>
              </a:rPr>
              <a:t>  </a:t>
            </a:r>
            <a:r>
              <a:rPr lang="pt-PT" altLang="pt-PT" sz="5100" b="1" dirty="0">
                <a:solidFill>
                  <a:srgbClr val="006600"/>
                </a:solidFill>
                <a:latin typeface="Abadi" panose="020B0604020104020204" pitchFamily="34" charset="0"/>
              </a:rPr>
              <a:t>O Instituto dos Registos e do Notariado </a:t>
            </a:r>
            <a:endParaRPr lang="pt-PT" altLang="pt-PT" sz="5100" b="1" dirty="0">
              <a:latin typeface="Abadi" panose="020B0604020104020204" pitchFamily="34" charset="0"/>
            </a:endParaRPr>
          </a:p>
          <a:p>
            <a:pPr algn="just">
              <a:spcBef>
                <a:spcPts val="0"/>
              </a:spcBef>
            </a:pPr>
            <a:endParaRPr lang="pt-PT" altLang="pt-PT" sz="2000" b="1" dirty="0">
              <a:latin typeface="Abadi" panose="020B0604020104020204" pitchFamily="34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  <a:buClr>
                <a:srgbClr val="008000"/>
              </a:buClr>
            </a:pPr>
            <a:endParaRPr lang="pt-PT" altLang="pt-PT" sz="1700" b="1" dirty="0">
              <a:latin typeface="Abadi" panose="020B0604020104020204" pitchFamily="34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  <a:buClr>
                <a:srgbClr val="008000"/>
              </a:buClr>
            </a:pPr>
            <a:r>
              <a:rPr lang="pt-PT" altLang="pt-PT" sz="5100" b="1" dirty="0">
                <a:latin typeface="Abadi" panose="020B0604020104020204" pitchFamily="34" charset="0"/>
              </a:rPr>
              <a:t>Entidade equiparada a entidade setorial</a:t>
            </a:r>
          </a:p>
          <a:p>
            <a:pPr>
              <a:lnSpc>
                <a:spcPct val="170000"/>
              </a:lnSpc>
              <a:spcBef>
                <a:spcPts val="0"/>
              </a:spcBef>
              <a:buClr>
                <a:srgbClr val="008000"/>
              </a:buClr>
            </a:pPr>
            <a:endParaRPr lang="pt-PT" altLang="pt-PT" sz="1700" b="1" dirty="0">
              <a:latin typeface="Abadi" panose="020B0604020104020204" pitchFamily="34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  <a:buClr>
                <a:srgbClr val="008000"/>
              </a:buClr>
            </a:pPr>
            <a:r>
              <a:rPr lang="pt-PT" altLang="pt-PT" sz="5100" b="1" dirty="0">
                <a:solidFill>
                  <a:srgbClr val="006600"/>
                </a:solidFill>
                <a:latin typeface="Abadi" panose="020B0604020104020204" pitchFamily="34" charset="0"/>
              </a:rPr>
              <a:t>Poderes/deveres essenciais:</a:t>
            </a:r>
          </a:p>
          <a:p>
            <a:pPr>
              <a:lnSpc>
                <a:spcPct val="170000"/>
              </a:lnSpc>
              <a:spcBef>
                <a:spcPts val="0"/>
              </a:spcBef>
              <a:buClr>
                <a:srgbClr val="008000"/>
              </a:buClr>
            </a:pPr>
            <a:endParaRPr lang="pt-PT" altLang="pt-PT" sz="1700" b="1" dirty="0">
              <a:latin typeface="Abadi" panose="020B0604020104020204" pitchFamily="34" charset="0"/>
            </a:endParaRPr>
          </a:p>
          <a:p>
            <a:pPr marL="571500" indent="-571500" algn="just">
              <a:lnSpc>
                <a:spcPct val="170000"/>
              </a:lnSpc>
              <a:spcBef>
                <a:spcPts val="0"/>
              </a:spcBef>
              <a:buClr>
                <a:srgbClr val="008000"/>
              </a:buClr>
              <a:buFont typeface="Wingdings" panose="05000000000000000000" pitchFamily="2" charset="2"/>
              <a:buChar char="§"/>
            </a:pPr>
            <a:r>
              <a:rPr lang="pt-PT" altLang="pt-PT" sz="5100">
                <a:latin typeface="Abadi" panose="020B0604020104020204" pitchFamily="34" charset="0"/>
              </a:rPr>
              <a:t>Regulamentação e </a:t>
            </a:r>
            <a:r>
              <a:rPr lang="pt-PT" altLang="pt-PT" sz="5100" dirty="0">
                <a:latin typeface="Abadi" panose="020B0604020104020204" pitchFamily="34" charset="0"/>
              </a:rPr>
              <a:t>verificação do cumprimento;</a:t>
            </a:r>
          </a:p>
          <a:p>
            <a:pPr marL="571500" indent="-571500" algn="just">
              <a:lnSpc>
                <a:spcPct val="170000"/>
              </a:lnSpc>
              <a:spcBef>
                <a:spcPts val="0"/>
              </a:spcBef>
              <a:buClr>
                <a:srgbClr val="008000"/>
              </a:buClr>
              <a:buFont typeface="Wingdings" panose="05000000000000000000" pitchFamily="2" charset="2"/>
              <a:buChar char="§"/>
            </a:pPr>
            <a:r>
              <a:rPr lang="pt-PT" altLang="pt-PT" sz="5100" dirty="0">
                <a:latin typeface="Abadi" panose="020B0604020104020204" pitchFamily="34" charset="0"/>
              </a:rPr>
              <a:t>Aplicação de medidas corretivas;</a:t>
            </a:r>
          </a:p>
          <a:p>
            <a:pPr marL="571500" indent="-571500" algn="just">
              <a:lnSpc>
                <a:spcPct val="170000"/>
              </a:lnSpc>
              <a:spcBef>
                <a:spcPts val="0"/>
              </a:spcBef>
              <a:buClr>
                <a:srgbClr val="008000"/>
              </a:buClr>
              <a:buFont typeface="Wingdings" panose="05000000000000000000" pitchFamily="2" charset="2"/>
              <a:buChar char="§"/>
            </a:pPr>
            <a:r>
              <a:rPr lang="pt-PT" altLang="pt-PT" sz="5100" dirty="0">
                <a:latin typeface="Abadi" panose="020B0604020104020204" pitchFamily="34" charset="0"/>
              </a:rPr>
              <a:t>Emissão de recomendações ou orientações genéricas;</a:t>
            </a:r>
          </a:p>
          <a:p>
            <a:pPr marL="571500" indent="-571500" algn="just">
              <a:lnSpc>
                <a:spcPct val="170000"/>
              </a:lnSpc>
              <a:spcBef>
                <a:spcPts val="0"/>
              </a:spcBef>
              <a:buClr>
                <a:srgbClr val="008000"/>
              </a:buClr>
              <a:buFont typeface="Wingdings" panose="05000000000000000000" pitchFamily="2" charset="2"/>
              <a:buChar char="§"/>
            </a:pPr>
            <a:r>
              <a:rPr lang="pt-PT" altLang="pt-PT" sz="5100" dirty="0">
                <a:latin typeface="Abadi" panose="020B0604020104020204" pitchFamily="34" charset="0"/>
              </a:rPr>
              <a:t>Dever de comunicação à UIF e ao DCIAP;</a:t>
            </a:r>
          </a:p>
          <a:p>
            <a:pPr marL="571500" indent="-571500" algn="just">
              <a:lnSpc>
                <a:spcPct val="170000"/>
              </a:lnSpc>
              <a:spcBef>
                <a:spcPts val="0"/>
              </a:spcBef>
              <a:buClr>
                <a:srgbClr val="008000"/>
              </a:buClr>
              <a:buFont typeface="Wingdings" panose="05000000000000000000" pitchFamily="2" charset="2"/>
              <a:buChar char="§"/>
            </a:pPr>
            <a:r>
              <a:rPr lang="pt-PT" altLang="pt-PT" sz="5100" dirty="0">
                <a:latin typeface="Abadi" panose="020B0604020104020204" pitchFamily="34" charset="0"/>
              </a:rPr>
              <a:t>Dever de segredo;</a:t>
            </a:r>
          </a:p>
          <a:p>
            <a:pPr marL="571500" indent="-571500" algn="just">
              <a:lnSpc>
                <a:spcPct val="170000"/>
              </a:lnSpc>
              <a:spcBef>
                <a:spcPts val="0"/>
              </a:spcBef>
              <a:buClr>
                <a:srgbClr val="008000"/>
              </a:buClr>
              <a:buFont typeface="Wingdings" panose="05000000000000000000" pitchFamily="2" charset="2"/>
              <a:buChar char="§"/>
            </a:pPr>
            <a:r>
              <a:rPr lang="pt-PT" altLang="pt-PT" sz="5100" dirty="0">
                <a:latin typeface="Abadi" panose="020B0604020104020204" pitchFamily="34" charset="0"/>
              </a:rPr>
              <a:t>Registo de dados estatísticos.</a:t>
            </a:r>
            <a:endParaRPr lang="pt-PT" altLang="pt-PT" sz="5100" b="1" dirty="0">
              <a:latin typeface="Abadi" panose="020B0604020104020204" pitchFamily="34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5CC6962-DEA6-4F47-BE75-7E1473076A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876" y="208566"/>
            <a:ext cx="1477953" cy="1090147"/>
          </a:xfrm>
          <a:prstGeom prst="rect">
            <a:avLst/>
          </a:prstGeom>
        </p:spPr>
      </p:pic>
      <p:sp>
        <p:nvSpPr>
          <p:cNvPr id="3" name="Marcador de Posição do Número do Diapositivo 2">
            <a:extLst>
              <a:ext uri="{FF2B5EF4-FFF2-40B4-BE49-F238E27FC236}">
                <a16:creationId xmlns:a16="http://schemas.microsoft.com/office/drawing/2014/main" id="{64B25ABB-7586-47D1-AFB8-2B2C923E6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E4C7-B609-4760-B577-6FEC77A9B8FD}" type="slidenum">
              <a:rPr lang="pt-PT" b="1" smtClean="0">
                <a:solidFill>
                  <a:schemeClr val="tx1"/>
                </a:solidFill>
              </a:rPr>
              <a:t>13</a:t>
            </a:fld>
            <a:endParaRPr lang="pt-PT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626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5">
            <a:extLst>
              <a:ext uri="{FF2B5EF4-FFF2-40B4-BE49-F238E27FC236}">
                <a16:creationId xmlns:a16="http://schemas.microsoft.com/office/drawing/2014/main" id="{8B7B348F-EC82-43A0-925E-2835C8558B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766" y="145774"/>
            <a:ext cx="11940208" cy="6612835"/>
          </a:xfr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endParaRPr lang="en-US" altLang="pt-PT" sz="1700" dirty="0"/>
          </a:p>
          <a:p>
            <a:r>
              <a:rPr lang="pt-PT" altLang="pt-PT" sz="1700" b="1" dirty="0"/>
              <a:t> </a:t>
            </a:r>
            <a:r>
              <a:rPr lang="pt-PT" altLang="pt-PT" sz="2800" b="1" dirty="0">
                <a:latin typeface="Garamond" panose="02020404030301010803" pitchFamily="18" charset="0"/>
              </a:rPr>
              <a:t>  </a:t>
            </a:r>
            <a:r>
              <a:rPr lang="pt-PT" sz="3200" b="1" dirty="0" err="1">
                <a:solidFill>
                  <a:srgbClr val="006600"/>
                </a:solidFill>
                <a:latin typeface="Abadi" panose="020B0604020104020204" pitchFamily="34" charset="0"/>
              </a:rPr>
              <a:t>Art</a:t>
            </a:r>
            <a:r>
              <a:rPr lang="pt-PT" sz="3200" b="1" dirty="0">
                <a:solidFill>
                  <a:srgbClr val="006600"/>
                </a:solidFill>
                <a:latin typeface="Abadi" panose="020B0604020104020204" pitchFamily="34" charset="0"/>
              </a:rPr>
              <a:t>. 44.º do Código do Registo Predial</a:t>
            </a:r>
          </a:p>
          <a:p>
            <a:endParaRPr lang="pt-PT" sz="1300" b="1" dirty="0">
              <a:solidFill>
                <a:srgbClr val="006600"/>
              </a:solidFill>
              <a:latin typeface="Abadi" panose="020B0604020104020204" pitchFamily="34" charset="0"/>
            </a:endParaRPr>
          </a:p>
          <a:p>
            <a:pPr algn="just">
              <a:lnSpc>
                <a:spcPct val="160000"/>
              </a:lnSpc>
            </a:pPr>
            <a:r>
              <a:rPr lang="pt-PT" sz="2000" dirty="0">
                <a:solidFill>
                  <a:srgbClr val="006600"/>
                </a:solidFill>
              </a:rPr>
              <a:t>* </a:t>
            </a:r>
            <a:r>
              <a:rPr lang="pt-PT" sz="2900" dirty="0">
                <a:latin typeface="Abadi" panose="020B0604020104020204" pitchFamily="34" charset="0"/>
              </a:rPr>
              <a:t>Nos atos notariais, processuais ou outros atos que contenham factos sujeitos a registo predial, sempre que em causa esteja o pagamento de uma quantia, é necessário indicar o momento em que tal ocorre e o meio de pagamento utilizado.</a:t>
            </a:r>
          </a:p>
          <a:p>
            <a:pPr algn="just"/>
            <a:endParaRPr lang="pt-PT" sz="2200" dirty="0">
              <a:latin typeface="Abadi" panose="020B0604020104020204" pitchFamily="34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PT" sz="2200" dirty="0">
                <a:solidFill>
                  <a:srgbClr val="006600"/>
                </a:solidFill>
                <a:latin typeface="Abadi" panose="020B0604020104020204" pitchFamily="34" charset="0"/>
              </a:rPr>
              <a:t>**</a:t>
            </a:r>
            <a:r>
              <a:rPr lang="pt-PT" sz="2200" dirty="0">
                <a:latin typeface="Abadi" panose="020B0604020104020204" pitchFamily="34" charset="0"/>
              </a:rPr>
              <a:t> </a:t>
            </a:r>
            <a:r>
              <a:rPr lang="pt-PT" sz="2900" dirty="0">
                <a:latin typeface="Abadi" panose="020B0604020104020204" pitchFamily="34" charset="0"/>
              </a:rPr>
              <a:t>Caso o pagamento ocorra antes ou no momento da celebração do ato, deve ser consignado no instrumento: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pt-PT" sz="1300" dirty="0">
              <a:latin typeface="Abadi" panose="020B0604020104020204" pitchFamily="34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PT" sz="2600" b="1" dirty="0">
                <a:solidFill>
                  <a:srgbClr val="006600"/>
                </a:solidFill>
                <a:latin typeface="Abadi" panose="020B0604020104020204" pitchFamily="34" charset="0"/>
              </a:rPr>
              <a:t>a)</a:t>
            </a:r>
            <a:r>
              <a:rPr lang="pt-PT" sz="2600" dirty="0">
                <a:latin typeface="Abadi" panose="020B0604020104020204" pitchFamily="34" charset="0"/>
              </a:rPr>
              <a:t> </a:t>
            </a:r>
            <a:r>
              <a:rPr lang="pt-PT" sz="2900" dirty="0">
                <a:latin typeface="Abadi" panose="020B0604020104020204" pitchFamily="34" charset="0"/>
              </a:rPr>
              <a:t>Tratando-se de pagamento em </a:t>
            </a:r>
            <a:r>
              <a:rPr lang="pt-PT" sz="2900" u="sng" dirty="0">
                <a:latin typeface="Abadi" panose="020B0604020104020204" pitchFamily="34" charset="0"/>
              </a:rPr>
              <a:t>numerário</a:t>
            </a:r>
            <a:r>
              <a:rPr lang="pt-PT" sz="2900" dirty="0">
                <a:latin typeface="Abadi" panose="020B0604020104020204" pitchFamily="34" charset="0"/>
              </a:rPr>
              <a:t>, a </a:t>
            </a:r>
            <a:r>
              <a:rPr lang="pt-PT" sz="2900" u="sng" dirty="0">
                <a:latin typeface="Abadi" panose="020B0604020104020204" pitchFamily="34" charset="0"/>
              </a:rPr>
              <a:t>moeda utilizada</a:t>
            </a:r>
            <a:r>
              <a:rPr lang="pt-PT" sz="2900" dirty="0">
                <a:latin typeface="Abadi" panose="020B0604020104020204" pitchFamily="34" charset="0"/>
              </a:rPr>
              <a:t>;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PT" sz="2600" b="1" dirty="0">
                <a:solidFill>
                  <a:srgbClr val="006600"/>
                </a:solidFill>
                <a:latin typeface="Abadi" panose="020B0604020104020204" pitchFamily="34" charset="0"/>
              </a:rPr>
              <a:t>b)</a:t>
            </a:r>
            <a:r>
              <a:rPr lang="pt-PT" sz="2600" dirty="0">
                <a:latin typeface="Abadi" panose="020B0604020104020204" pitchFamily="34" charset="0"/>
              </a:rPr>
              <a:t> </a:t>
            </a:r>
            <a:r>
              <a:rPr lang="pt-PT" sz="2900" dirty="0">
                <a:latin typeface="Abadi" panose="020B0604020104020204" pitchFamily="34" charset="0"/>
              </a:rPr>
              <a:t>Tratando-se de pagamento por </a:t>
            </a:r>
            <a:r>
              <a:rPr lang="pt-PT" sz="2900" u="sng" dirty="0">
                <a:latin typeface="Abadi" panose="020B0604020104020204" pitchFamily="34" charset="0"/>
              </a:rPr>
              <a:t>cheque</a:t>
            </a:r>
            <a:r>
              <a:rPr lang="pt-PT" sz="2900" dirty="0">
                <a:latin typeface="Abadi" panose="020B0604020104020204" pitchFamily="34" charset="0"/>
              </a:rPr>
              <a:t>, o seu </a:t>
            </a:r>
            <a:r>
              <a:rPr lang="pt-PT" sz="2900" u="sng" dirty="0">
                <a:latin typeface="Abadi" panose="020B0604020104020204" pitchFamily="34" charset="0"/>
              </a:rPr>
              <a:t>número</a:t>
            </a:r>
            <a:r>
              <a:rPr lang="pt-PT" sz="2900" dirty="0">
                <a:latin typeface="Abadi" panose="020B0604020104020204" pitchFamily="34" charset="0"/>
              </a:rPr>
              <a:t> e a </a:t>
            </a:r>
            <a:r>
              <a:rPr lang="pt-PT" sz="2900" u="sng" dirty="0">
                <a:latin typeface="Abadi" panose="020B0604020104020204" pitchFamily="34" charset="0"/>
              </a:rPr>
              <a:t>entidade sacada</a:t>
            </a:r>
            <a:r>
              <a:rPr lang="pt-PT" sz="2900" dirty="0">
                <a:latin typeface="Abadi" panose="020B0604020104020204" pitchFamily="34" charset="0"/>
              </a:rPr>
              <a:t>;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PT" sz="2600" b="1" dirty="0">
                <a:solidFill>
                  <a:srgbClr val="006600"/>
                </a:solidFill>
                <a:latin typeface="Abadi" panose="020B0604020104020204" pitchFamily="34" charset="0"/>
              </a:rPr>
              <a:t>c)</a:t>
            </a:r>
            <a:r>
              <a:rPr lang="pt-PT" sz="2600" dirty="0">
                <a:latin typeface="Abadi" panose="020B0604020104020204" pitchFamily="34" charset="0"/>
              </a:rPr>
              <a:t> </a:t>
            </a:r>
            <a:r>
              <a:rPr lang="pt-PT" sz="2900" dirty="0">
                <a:latin typeface="Abadi" panose="020B0604020104020204" pitchFamily="34" charset="0"/>
              </a:rPr>
              <a:t>Tratando-se de pagamento através da realização de uma </a:t>
            </a:r>
            <a:r>
              <a:rPr lang="pt-PT" sz="2900" u="sng" dirty="0">
                <a:latin typeface="Abadi" panose="020B0604020104020204" pitchFamily="34" charset="0"/>
              </a:rPr>
              <a:t>transferência de fundos</a:t>
            </a:r>
            <a:r>
              <a:rPr lang="pt-PT" sz="2900" dirty="0">
                <a:latin typeface="Abadi" panose="020B0604020104020204" pitchFamily="34" charset="0"/>
              </a:rPr>
              <a:t>: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pt-PT" sz="1300" dirty="0">
              <a:latin typeface="Abadi" panose="020B0604020104020204" pitchFamily="34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PT" sz="2600" b="1" dirty="0">
                <a:solidFill>
                  <a:srgbClr val="006600"/>
                </a:solidFill>
                <a:latin typeface="Abadi" panose="020B0604020104020204" pitchFamily="34" charset="0"/>
              </a:rPr>
              <a:t>i</a:t>
            </a:r>
            <a:r>
              <a:rPr lang="pt-PT" sz="2900" b="1" dirty="0">
                <a:solidFill>
                  <a:srgbClr val="006600"/>
                </a:solidFill>
                <a:latin typeface="Abadi" panose="020B0604020104020204" pitchFamily="34" charset="0"/>
              </a:rPr>
              <a:t>)</a:t>
            </a:r>
            <a:r>
              <a:rPr lang="pt-PT" sz="2900" dirty="0">
                <a:latin typeface="Abadi" panose="020B0604020104020204" pitchFamily="34" charset="0"/>
              </a:rPr>
              <a:t> A identificação da conta do ordenante e da conta do beneficiário, mediante a menção dos respetivos </a:t>
            </a:r>
            <a:r>
              <a:rPr lang="pt-PT" sz="2900" u="sng" dirty="0">
                <a:latin typeface="Abadi" panose="020B0604020104020204" pitchFamily="34" charset="0"/>
              </a:rPr>
              <a:t>números e prestadores de serviços de pagamento</a:t>
            </a:r>
            <a:r>
              <a:rPr lang="pt-PT" sz="2600" dirty="0">
                <a:latin typeface="Abadi" panose="020B0604020104020204" pitchFamily="34" charset="0"/>
              </a:rPr>
              <a:t>;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PT" sz="2600" b="1" dirty="0" err="1">
                <a:solidFill>
                  <a:srgbClr val="006600"/>
                </a:solidFill>
                <a:latin typeface="Abadi" panose="020B0604020104020204" pitchFamily="34" charset="0"/>
              </a:rPr>
              <a:t>ii</a:t>
            </a:r>
            <a:r>
              <a:rPr lang="pt-PT" sz="2600" b="1" dirty="0">
                <a:solidFill>
                  <a:srgbClr val="006600"/>
                </a:solidFill>
                <a:latin typeface="Abadi" panose="020B0604020104020204" pitchFamily="34" charset="0"/>
              </a:rPr>
              <a:t>)</a:t>
            </a:r>
            <a:r>
              <a:rPr lang="pt-PT" sz="2600" dirty="0">
                <a:latin typeface="Abadi" panose="020B0604020104020204" pitchFamily="34" charset="0"/>
              </a:rPr>
              <a:t>  </a:t>
            </a:r>
            <a:r>
              <a:rPr lang="pt-PT" sz="2900" dirty="0">
                <a:latin typeface="Abadi" panose="020B0604020104020204" pitchFamily="34" charset="0"/>
              </a:rPr>
              <a:t>Quando o ordenante ou o beneficiário não realize a transferência por intermédio de uma conta de pagamento, mediante a menção do </a:t>
            </a:r>
            <a:r>
              <a:rPr lang="pt-PT" sz="2900" u="sng" dirty="0">
                <a:latin typeface="Abadi" panose="020B0604020104020204" pitchFamily="34" charset="0"/>
              </a:rPr>
              <a:t>identificador único da transação </a:t>
            </a:r>
            <a:r>
              <a:rPr lang="pt-PT" sz="2900" dirty="0">
                <a:latin typeface="Abadi" panose="020B0604020104020204" pitchFamily="34" charset="0"/>
              </a:rPr>
              <a:t>ou do </a:t>
            </a:r>
            <a:r>
              <a:rPr lang="pt-PT" sz="2900" u="sng" dirty="0">
                <a:latin typeface="Abadi" panose="020B0604020104020204" pitchFamily="34" charset="0"/>
              </a:rPr>
              <a:t>número do instrumento de pagamento utilizado e do respetivo emitente</a:t>
            </a:r>
            <a:r>
              <a:rPr lang="pt-PT" sz="2900" dirty="0">
                <a:latin typeface="Abadi" panose="020B0604020104020204" pitchFamily="34" charset="0"/>
              </a:rPr>
              <a:t>.</a:t>
            </a:r>
          </a:p>
        </p:txBody>
      </p:sp>
      <p:sp>
        <p:nvSpPr>
          <p:cNvPr id="2" name="Marcador de Posição do Número do Diapositivo 1">
            <a:extLst>
              <a:ext uri="{FF2B5EF4-FFF2-40B4-BE49-F238E27FC236}">
                <a16:creationId xmlns:a16="http://schemas.microsoft.com/office/drawing/2014/main" id="{8FBC0C82-2C88-406D-8EF9-BFE670E10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E4C7-B609-4760-B577-6FEC77A9B8FD}" type="slidenum">
              <a:rPr lang="pt-PT" b="1" smtClean="0">
                <a:solidFill>
                  <a:schemeClr val="tx1"/>
                </a:solidFill>
              </a:rPr>
              <a:t>14</a:t>
            </a:fld>
            <a:endParaRPr lang="pt-PT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107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5">
            <a:extLst>
              <a:ext uri="{FF2B5EF4-FFF2-40B4-BE49-F238E27FC236}">
                <a16:creationId xmlns:a16="http://schemas.microsoft.com/office/drawing/2014/main" id="{8B7B348F-EC82-43A0-925E-2835C8558B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851" y="208566"/>
            <a:ext cx="11511978" cy="6284309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endParaRPr lang="en-US" altLang="pt-PT" sz="1700" dirty="0"/>
          </a:p>
          <a:p>
            <a:pPr algn="just"/>
            <a:r>
              <a:rPr lang="pt-PT" altLang="pt-PT" sz="1700" b="1" dirty="0"/>
              <a:t> </a:t>
            </a:r>
            <a:r>
              <a:rPr lang="pt-PT" altLang="pt-PT" sz="2800" b="1" dirty="0">
                <a:latin typeface="Garamond" panose="02020404030301010803" pitchFamily="18" charset="0"/>
              </a:rPr>
              <a:t>  </a:t>
            </a:r>
          </a:p>
          <a:p>
            <a:endParaRPr lang="pt-PT" sz="3200" b="1" dirty="0">
              <a:solidFill>
                <a:srgbClr val="006600"/>
              </a:solidFill>
              <a:latin typeface="Abadi" panose="020B0604020104020204" pitchFamily="34" charset="0"/>
            </a:endParaRPr>
          </a:p>
          <a:p>
            <a:r>
              <a:rPr lang="pt-PT" sz="2800" b="1" dirty="0">
                <a:solidFill>
                  <a:srgbClr val="006600"/>
                </a:solidFill>
                <a:latin typeface="Abadi" panose="020B0604020104020204" pitchFamily="34" charset="0"/>
              </a:rPr>
              <a:t>Lei n.º 92/2017</a:t>
            </a:r>
          </a:p>
          <a:p>
            <a:endParaRPr lang="pt-PT" sz="2800" dirty="0">
              <a:latin typeface="Abadi" panose="020B0604020104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PT" sz="2800" b="0" i="0" dirty="0">
                <a:solidFill>
                  <a:srgbClr val="323232"/>
                </a:solidFill>
                <a:effectLst/>
                <a:latin typeface="Abadi" panose="020B0604020104020204" pitchFamily="34" charset="0"/>
              </a:rPr>
              <a:t>É proibido </a:t>
            </a:r>
            <a:r>
              <a:rPr lang="pt-PT" sz="2800" b="0" i="0" u="sng" dirty="0">
                <a:solidFill>
                  <a:srgbClr val="323232"/>
                </a:solidFill>
                <a:effectLst/>
                <a:latin typeface="Abadi" panose="020B0604020104020204" pitchFamily="34" charset="0"/>
              </a:rPr>
              <a:t>pagar</a:t>
            </a:r>
            <a:r>
              <a:rPr lang="pt-PT" sz="2800" b="0" i="0" dirty="0">
                <a:solidFill>
                  <a:srgbClr val="323232"/>
                </a:solidFill>
                <a:effectLst/>
                <a:latin typeface="Abadi" panose="020B0604020104020204" pitchFamily="34" charset="0"/>
              </a:rPr>
              <a:t> ou </a:t>
            </a:r>
            <a:r>
              <a:rPr lang="pt-PT" sz="2800" b="0" i="0" u="sng" dirty="0">
                <a:solidFill>
                  <a:srgbClr val="323232"/>
                </a:solidFill>
                <a:effectLst/>
                <a:latin typeface="Abadi" panose="020B0604020104020204" pitchFamily="34" charset="0"/>
              </a:rPr>
              <a:t>receber</a:t>
            </a:r>
            <a:r>
              <a:rPr lang="pt-PT" sz="2800" b="0" i="0" dirty="0">
                <a:solidFill>
                  <a:srgbClr val="323232"/>
                </a:solidFill>
                <a:effectLst/>
                <a:latin typeface="Abadi" panose="020B0604020104020204" pitchFamily="34" charset="0"/>
              </a:rPr>
              <a:t> em </a:t>
            </a:r>
            <a:r>
              <a:rPr lang="pt-PT" sz="2800" b="0" i="0" u="sng" dirty="0">
                <a:solidFill>
                  <a:srgbClr val="323232"/>
                </a:solidFill>
                <a:effectLst/>
                <a:latin typeface="Abadi" panose="020B0604020104020204" pitchFamily="34" charset="0"/>
              </a:rPr>
              <a:t>numerário</a:t>
            </a:r>
            <a:r>
              <a:rPr lang="pt-PT" sz="2800" b="0" i="0" dirty="0">
                <a:solidFill>
                  <a:srgbClr val="323232"/>
                </a:solidFill>
                <a:effectLst/>
                <a:latin typeface="Abadi" panose="020B0604020104020204" pitchFamily="34" charset="0"/>
              </a:rPr>
              <a:t> em transações de qualquer natureza que envolvam montantes iguais ou superiores a </a:t>
            </a:r>
            <a:r>
              <a:rPr lang="pt-PT" sz="2800" b="0" i="0" u="sng" dirty="0">
                <a:solidFill>
                  <a:srgbClr val="323232"/>
                </a:solidFill>
                <a:effectLst/>
                <a:latin typeface="Abadi" panose="020B0604020104020204" pitchFamily="34" charset="0"/>
              </a:rPr>
              <a:t>3000 €</a:t>
            </a:r>
            <a:r>
              <a:rPr lang="pt-PT" sz="2800" b="0" i="0" dirty="0">
                <a:solidFill>
                  <a:srgbClr val="323232"/>
                </a:solidFill>
                <a:effectLst/>
                <a:latin typeface="Abadi" panose="020B0604020104020204" pitchFamily="34" charset="0"/>
              </a:rPr>
              <a:t>, ou o seu equivalente em moeda estrangeira. </a:t>
            </a:r>
          </a:p>
          <a:p>
            <a:pPr algn="just">
              <a:lnSpc>
                <a:spcPct val="150000"/>
              </a:lnSpc>
            </a:pPr>
            <a:endParaRPr lang="pt-PT" sz="2800" b="0" i="0" dirty="0">
              <a:solidFill>
                <a:srgbClr val="323232"/>
              </a:solidFill>
              <a:effectLst/>
              <a:latin typeface="Abadi" panose="020B0604020104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PT" sz="2800" b="0" i="0" dirty="0">
                <a:solidFill>
                  <a:srgbClr val="323232"/>
                </a:solidFill>
                <a:effectLst/>
                <a:latin typeface="Abadi" panose="020B0604020104020204" pitchFamily="34" charset="0"/>
              </a:rPr>
              <a:t>Quando o pagamento seja realizado por </a:t>
            </a:r>
            <a:r>
              <a:rPr lang="pt-PT" sz="2800" b="0" i="0" u="sng" dirty="0">
                <a:solidFill>
                  <a:srgbClr val="323232"/>
                </a:solidFill>
                <a:effectLst/>
                <a:latin typeface="Abadi" panose="020B0604020104020204" pitchFamily="34" charset="0"/>
              </a:rPr>
              <a:t>pessoas singulares não residentes </a:t>
            </a:r>
            <a:r>
              <a:rPr lang="pt-PT" sz="2800" b="0" i="0" dirty="0">
                <a:solidFill>
                  <a:srgbClr val="323232"/>
                </a:solidFill>
                <a:effectLst/>
                <a:latin typeface="Abadi" panose="020B0604020104020204" pitchFamily="34" charset="0"/>
              </a:rPr>
              <a:t>em território português e desde que </a:t>
            </a:r>
            <a:r>
              <a:rPr lang="pt-PT" sz="2800" b="0" i="0" u="sng" dirty="0">
                <a:solidFill>
                  <a:srgbClr val="323232"/>
                </a:solidFill>
                <a:effectLst/>
                <a:latin typeface="Abadi" panose="020B0604020104020204" pitchFamily="34" charset="0"/>
              </a:rPr>
              <a:t>não</a:t>
            </a:r>
            <a:r>
              <a:rPr lang="pt-PT" sz="2800" b="0" i="0" dirty="0">
                <a:solidFill>
                  <a:srgbClr val="323232"/>
                </a:solidFill>
                <a:effectLst/>
                <a:latin typeface="Abadi" panose="020B0604020104020204" pitchFamily="34" charset="0"/>
              </a:rPr>
              <a:t> atuem na qualidade de </a:t>
            </a:r>
            <a:r>
              <a:rPr lang="pt-PT" sz="2800" b="0" i="0" u="sng" dirty="0">
                <a:solidFill>
                  <a:srgbClr val="323232"/>
                </a:solidFill>
                <a:effectLst/>
                <a:latin typeface="Abadi" panose="020B0604020104020204" pitchFamily="34" charset="0"/>
              </a:rPr>
              <a:t>empresários</a:t>
            </a:r>
            <a:r>
              <a:rPr lang="pt-PT" sz="2800" b="0" i="0" dirty="0">
                <a:solidFill>
                  <a:srgbClr val="323232"/>
                </a:solidFill>
                <a:effectLst/>
                <a:latin typeface="Abadi" panose="020B0604020104020204" pitchFamily="34" charset="0"/>
              </a:rPr>
              <a:t> ou </a:t>
            </a:r>
            <a:r>
              <a:rPr lang="pt-PT" sz="2800" b="0" i="0" u="sng" dirty="0">
                <a:solidFill>
                  <a:srgbClr val="323232"/>
                </a:solidFill>
                <a:effectLst/>
                <a:latin typeface="Abadi" panose="020B0604020104020204" pitchFamily="34" charset="0"/>
              </a:rPr>
              <a:t>comerciantes</a:t>
            </a:r>
            <a:r>
              <a:rPr lang="pt-PT" sz="2800" b="0" i="0" dirty="0">
                <a:solidFill>
                  <a:srgbClr val="323232"/>
                </a:solidFill>
                <a:effectLst/>
                <a:latin typeface="Abadi" panose="020B0604020104020204" pitchFamily="34" charset="0"/>
              </a:rPr>
              <a:t>, o limite ascende a </a:t>
            </a:r>
            <a:r>
              <a:rPr lang="pt-PT" sz="2800" b="0" i="0" u="sng" dirty="0">
                <a:solidFill>
                  <a:srgbClr val="323232"/>
                </a:solidFill>
                <a:effectLst/>
                <a:latin typeface="Abadi" panose="020B0604020104020204" pitchFamily="34" charset="0"/>
              </a:rPr>
              <a:t>10 000 €</a:t>
            </a:r>
            <a:r>
              <a:rPr lang="pt-PT" sz="2800" b="0" i="0" dirty="0">
                <a:solidFill>
                  <a:srgbClr val="323232"/>
                </a:solidFill>
                <a:effectLst/>
                <a:latin typeface="Abadi" panose="020B0604020104020204" pitchFamily="34" charset="0"/>
              </a:rPr>
              <a:t>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5CC6962-DEA6-4F47-BE75-7E1473076A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450" y="208566"/>
            <a:ext cx="1653379" cy="1219542"/>
          </a:xfrm>
          <a:prstGeom prst="rect">
            <a:avLst/>
          </a:prstGeom>
        </p:spPr>
      </p:pic>
      <p:sp>
        <p:nvSpPr>
          <p:cNvPr id="2" name="Marcador de Posição do Número do Diapositivo 1">
            <a:extLst>
              <a:ext uri="{FF2B5EF4-FFF2-40B4-BE49-F238E27FC236}">
                <a16:creationId xmlns:a16="http://schemas.microsoft.com/office/drawing/2014/main" id="{837A12A2-F1BB-42AC-AB57-50043CF51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E4C7-B609-4760-B577-6FEC77A9B8FD}" type="slidenum">
              <a:rPr lang="pt-PT" b="1" smtClean="0">
                <a:solidFill>
                  <a:schemeClr val="tx1"/>
                </a:solidFill>
              </a:rPr>
              <a:t>15</a:t>
            </a:fld>
            <a:endParaRPr lang="pt-PT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050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5">
            <a:extLst>
              <a:ext uri="{FF2B5EF4-FFF2-40B4-BE49-F238E27FC236}">
                <a16:creationId xmlns:a16="http://schemas.microsoft.com/office/drawing/2014/main" id="{8B7B348F-EC82-43A0-925E-2835C8558B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026" y="106018"/>
            <a:ext cx="11860696" cy="6386858"/>
          </a:xfr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endParaRPr lang="en-US" altLang="pt-PT" sz="1700" dirty="0"/>
          </a:p>
          <a:p>
            <a:r>
              <a:rPr lang="pt-PT" altLang="pt-PT" sz="1700" b="1" dirty="0"/>
              <a:t> </a:t>
            </a:r>
            <a:r>
              <a:rPr lang="pt-PT" altLang="pt-PT" sz="2800" b="1" dirty="0">
                <a:latin typeface="Garamond" panose="02020404030301010803" pitchFamily="18" charset="0"/>
              </a:rPr>
              <a:t>  </a:t>
            </a:r>
            <a:r>
              <a:rPr lang="pt-PT" sz="2800" b="1" dirty="0">
                <a:solidFill>
                  <a:srgbClr val="006600"/>
                </a:solidFill>
                <a:latin typeface="Abadi" panose="020B0604020104020204" pitchFamily="34" charset="0"/>
              </a:rPr>
              <a:t>Registo Central de Beneficiário Efetivo </a:t>
            </a:r>
            <a:r>
              <a:rPr lang="pt-PT" sz="2800" dirty="0">
                <a:latin typeface="Abadi" panose="020B0604020104020204" pitchFamily="34" charset="0"/>
              </a:rPr>
              <a:t>(</a:t>
            </a:r>
            <a:r>
              <a:rPr lang="pt-PT" altLang="pt-PT" sz="2800" b="1" dirty="0">
                <a:solidFill>
                  <a:srgbClr val="006600"/>
                </a:solidFill>
                <a:latin typeface="Abadi" panose="020B0604020104020204" pitchFamily="34" charset="0"/>
              </a:rPr>
              <a:t>RCBE)</a:t>
            </a:r>
          </a:p>
          <a:p>
            <a:pPr algn="just">
              <a:lnSpc>
                <a:spcPct val="160000"/>
              </a:lnSpc>
            </a:pPr>
            <a:r>
              <a:rPr lang="pt-PT" sz="2800" dirty="0">
                <a:latin typeface="Abadi" panose="020B0604020104020204" pitchFamily="34" charset="0"/>
              </a:rPr>
              <a:t>O RCBE é constituído por uma base de dados, com informação suficiente, exata e atual sobre a pessoa ou as pessoas singulares que, ainda que de forma indireta ou através de terceiro, detêm a propriedade ou o controlo efetivo das entidades a ele sujeitas.</a:t>
            </a:r>
          </a:p>
          <a:p>
            <a:pPr>
              <a:lnSpc>
                <a:spcPct val="160000"/>
              </a:lnSpc>
            </a:pPr>
            <a:r>
              <a:rPr lang="pt-PT" sz="2800" b="1" dirty="0">
                <a:solidFill>
                  <a:srgbClr val="006600"/>
                </a:solidFill>
                <a:latin typeface="Abadi" panose="020B0604020104020204" pitchFamily="34" charset="0"/>
              </a:rPr>
              <a:t>Quem são os beneficiários efetivos? </a:t>
            </a:r>
          </a:p>
          <a:p>
            <a:pPr algn="just">
              <a:lnSpc>
                <a:spcPct val="170000"/>
              </a:lnSpc>
            </a:pPr>
            <a:r>
              <a:rPr lang="pt-PT" altLang="pt-PT" sz="2800" b="1" dirty="0">
                <a:solidFill>
                  <a:srgbClr val="006600"/>
                </a:solidFill>
                <a:latin typeface="Abadi" panose="020B0604020104020204" pitchFamily="34" charset="0"/>
              </a:rPr>
              <a:t> </a:t>
            </a:r>
            <a:r>
              <a:rPr lang="pt-PT" sz="2800" dirty="0">
                <a:latin typeface="Abadi" panose="020B0604020104020204" pitchFamily="34" charset="0"/>
              </a:rPr>
              <a:t>«Beneficiários efetivos», a pessoa ou pessoas singulares que, em última instância, detêm a propriedade ou o controlo do cliente e ou a pessoa ou pessoas singulares por conta de quem é realizada uma operação ou atividade, de acordo com os critérios estabelecidos na lei.</a:t>
            </a:r>
            <a:endParaRPr lang="pt-PT" altLang="pt-PT" sz="2800" b="1" dirty="0">
              <a:solidFill>
                <a:srgbClr val="006600"/>
              </a:solidFill>
              <a:latin typeface="Abadi" panose="020B0604020104020204" pitchFamily="34" charset="0"/>
            </a:endParaRPr>
          </a:p>
          <a:p>
            <a:pPr>
              <a:lnSpc>
                <a:spcPct val="170000"/>
              </a:lnSpc>
            </a:pPr>
            <a:r>
              <a:rPr lang="pt-PT" altLang="pt-PT" sz="2800" b="1" dirty="0">
                <a:solidFill>
                  <a:srgbClr val="006600"/>
                </a:solidFill>
                <a:latin typeface="Abadi" panose="020B0604020104020204" pitchFamily="34" charset="0"/>
              </a:rPr>
              <a:t>Sistema de interconexão de registos (BORIS)</a:t>
            </a:r>
          </a:p>
          <a:p>
            <a:pPr>
              <a:lnSpc>
                <a:spcPct val="170000"/>
              </a:lnSpc>
            </a:pPr>
            <a:endParaRPr lang="pt-PT" altLang="pt-PT" sz="1100" b="1" dirty="0">
              <a:solidFill>
                <a:srgbClr val="006600"/>
              </a:solidFill>
              <a:latin typeface="Abadi" panose="020B0604020104020204" pitchFamily="34" charset="0"/>
            </a:endParaRPr>
          </a:p>
          <a:p>
            <a:pPr algn="just">
              <a:lnSpc>
                <a:spcPct val="170000"/>
              </a:lnSpc>
            </a:pPr>
            <a:r>
              <a:rPr lang="pt-PT" sz="2800" dirty="0">
                <a:latin typeface="Abadi" panose="020B0604020104020204" pitchFamily="34" charset="0"/>
              </a:rPr>
              <a:t>A informação sobre os beneficiários efetivos contida no RCBE é disponibilizada através da Plataforma Central Europeia aos registos correspondentes dos demais Estados-Membros</a:t>
            </a:r>
            <a:endParaRPr lang="pt-PT" altLang="pt-PT" sz="2800" b="1" dirty="0">
              <a:solidFill>
                <a:srgbClr val="006600"/>
              </a:solidFill>
              <a:latin typeface="Abadi" panose="020B0604020104020204" pitchFamily="34" charset="0"/>
            </a:endParaRPr>
          </a:p>
          <a:p>
            <a:endParaRPr lang="pt-PT" sz="2800" dirty="0">
              <a:latin typeface="Abadi" panose="020B0604020104020204" pitchFamily="34" charset="0"/>
            </a:endParaRPr>
          </a:p>
        </p:txBody>
      </p:sp>
      <p:sp>
        <p:nvSpPr>
          <p:cNvPr id="2" name="Marcador de Posição do Número do Diapositivo 1">
            <a:extLst>
              <a:ext uri="{FF2B5EF4-FFF2-40B4-BE49-F238E27FC236}">
                <a16:creationId xmlns:a16="http://schemas.microsoft.com/office/drawing/2014/main" id="{B5A4DEBA-9039-4428-8DB8-C6A675065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43121" y="6372916"/>
            <a:ext cx="2743200" cy="365125"/>
          </a:xfrm>
        </p:spPr>
        <p:txBody>
          <a:bodyPr/>
          <a:lstStyle/>
          <a:p>
            <a:fld id="{DCD2E4C7-B609-4760-B577-6FEC77A9B8FD}" type="slidenum">
              <a:rPr lang="pt-PT" b="1" smtClean="0">
                <a:solidFill>
                  <a:schemeClr val="tx1"/>
                </a:solidFill>
              </a:rPr>
              <a:t>16</a:t>
            </a:fld>
            <a:endParaRPr lang="pt-PT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6079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11D5D8-29B4-4231-8583-9BF1564862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5320" y="365125"/>
            <a:ext cx="5120114" cy="16927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br>
              <a:rPr lang="en-US" sz="1400"/>
            </a:br>
            <a:br>
              <a:rPr lang="en-US" sz="1400"/>
            </a:br>
            <a:br>
              <a:rPr lang="en-US" sz="1400"/>
            </a:br>
            <a:br>
              <a:rPr lang="en-US" sz="1400"/>
            </a:br>
            <a:br>
              <a:rPr lang="en-US" sz="1400"/>
            </a:br>
            <a:br>
              <a:rPr lang="en-US" sz="1400"/>
            </a:br>
            <a:r>
              <a:rPr lang="en-US" sz="1400"/>
              <a:t>                                                        </a:t>
            </a:r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8B7B348F-EC82-43A0-925E-2835C8558B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042" y="106017"/>
            <a:ext cx="11807688" cy="6665844"/>
          </a:xfr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endParaRPr lang="en-US" altLang="pt-PT" sz="1700" dirty="0"/>
          </a:p>
          <a:p>
            <a:r>
              <a:rPr lang="pt-PT" altLang="pt-PT" sz="2800" b="1" dirty="0">
                <a:latin typeface="Abadi" panose="020B0604020104020204" pitchFamily="34" charset="0"/>
              </a:rPr>
              <a:t>  </a:t>
            </a:r>
            <a:r>
              <a:rPr lang="pt-PT" altLang="pt-PT" sz="3300" b="1" dirty="0">
                <a:solidFill>
                  <a:srgbClr val="006600"/>
                </a:solidFill>
                <a:latin typeface="Abadi" panose="020B0604020104020204" pitchFamily="34" charset="0"/>
              </a:rPr>
              <a:t>Cooperação nacional</a:t>
            </a:r>
          </a:p>
          <a:p>
            <a:endParaRPr lang="pt-PT" altLang="pt-PT" sz="900" b="1" dirty="0">
              <a:solidFill>
                <a:srgbClr val="006600"/>
              </a:solidFill>
              <a:latin typeface="Abadi" panose="020B0604020104020204" pitchFamily="34" charset="0"/>
            </a:endParaRPr>
          </a:p>
          <a:p>
            <a:pPr indent="-457200" algn="just">
              <a:lnSpc>
                <a:spcPct val="160000"/>
              </a:lnSpc>
              <a:spcBef>
                <a:spcPts val="0"/>
              </a:spcBef>
              <a:buClr>
                <a:srgbClr val="008000"/>
              </a:buClr>
              <a:buFont typeface="Wingdings" panose="05000000000000000000" pitchFamily="2" charset="2"/>
              <a:buChar char="§"/>
            </a:pPr>
            <a:r>
              <a:rPr lang="pt-PT" sz="2800" i="0" dirty="0">
                <a:solidFill>
                  <a:srgbClr val="000000"/>
                </a:solidFill>
                <a:effectLst/>
                <a:latin typeface="Abadi" panose="020B0604020104020204" pitchFamily="34" charset="0"/>
              </a:rPr>
              <a:t>Intercâmbio de informação entre as entidades que integram a Comissão de Coordenação das Políticas de Prevenção e Combate ao BC/FT;</a:t>
            </a:r>
            <a:endParaRPr lang="pt-PT" altLang="pt-PT" sz="2800" dirty="0">
              <a:solidFill>
                <a:srgbClr val="006600"/>
              </a:solidFill>
              <a:latin typeface="Abadi" panose="020B0604020104020204" pitchFamily="34" charset="0"/>
            </a:endParaRPr>
          </a:p>
          <a:p>
            <a:pPr indent="-457200" algn="just">
              <a:lnSpc>
                <a:spcPct val="160000"/>
              </a:lnSpc>
              <a:spcBef>
                <a:spcPts val="0"/>
              </a:spcBef>
              <a:buClr>
                <a:srgbClr val="008000"/>
              </a:buClr>
              <a:buFont typeface="Wingdings" panose="05000000000000000000" pitchFamily="2" charset="2"/>
              <a:buChar char="§"/>
            </a:pPr>
            <a:r>
              <a:rPr lang="pt-PT" altLang="pt-PT" sz="2800" dirty="0">
                <a:latin typeface="Abadi" panose="020B0604020104020204" pitchFamily="34" charset="0"/>
              </a:rPr>
              <a:t>Intercâmbio de informação entre entidades com competências operacionais no domínio do CBC/FT;</a:t>
            </a:r>
          </a:p>
          <a:p>
            <a:pPr indent="-457200" algn="just">
              <a:lnSpc>
                <a:spcPct val="160000"/>
              </a:lnSpc>
              <a:spcBef>
                <a:spcPts val="0"/>
              </a:spcBef>
              <a:buClr>
                <a:srgbClr val="008000"/>
              </a:buClr>
              <a:buFont typeface="Wingdings" panose="05000000000000000000" pitchFamily="2" charset="2"/>
              <a:buChar char="§"/>
            </a:pPr>
            <a:r>
              <a:rPr lang="pt-PT" altLang="pt-PT" sz="2800" dirty="0">
                <a:latin typeface="Abadi" panose="020B0604020104020204" pitchFamily="34" charset="0"/>
              </a:rPr>
              <a:t>Articulação entre o DCIAP e a UIF;</a:t>
            </a:r>
          </a:p>
          <a:p>
            <a:pPr algn="just"/>
            <a:endParaRPr lang="pt-PT" altLang="pt-PT" sz="2600" b="1" dirty="0">
              <a:latin typeface="Abadi" panose="020B0604020104020204" pitchFamily="34" charset="0"/>
            </a:endParaRPr>
          </a:p>
          <a:p>
            <a:r>
              <a:rPr lang="pt-PT" altLang="pt-PT" sz="3300" b="1" dirty="0">
                <a:solidFill>
                  <a:srgbClr val="006600"/>
                </a:solidFill>
                <a:latin typeface="Abadi" panose="020B0604020104020204" pitchFamily="34" charset="0"/>
              </a:rPr>
              <a:t>Cooperação internacional</a:t>
            </a:r>
          </a:p>
          <a:p>
            <a:pPr marL="457200" indent="-457200" algn="just">
              <a:lnSpc>
                <a:spcPct val="160000"/>
              </a:lnSpc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pt-PT" altLang="pt-PT" sz="2800" dirty="0">
                <a:latin typeface="Abadi" panose="020B0604020104020204" pitchFamily="34" charset="0"/>
              </a:rPr>
              <a:t>Cooperação entre entidades setoriais e entre entidades setoriais e</a:t>
            </a:r>
            <a:r>
              <a:rPr lang="pt-PT" sz="2800" dirty="0">
                <a:latin typeface="Abadi" panose="020B0604020104020204" pitchFamily="34" charset="0"/>
              </a:rPr>
              <a:t> autoridades não congéneres;</a:t>
            </a:r>
          </a:p>
          <a:p>
            <a:pPr marL="457200" indent="-457200" algn="just">
              <a:lnSpc>
                <a:spcPct val="160000"/>
              </a:lnSpc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pt-PT" sz="2800" dirty="0">
                <a:latin typeface="Abadi" panose="020B0604020104020204" pitchFamily="34" charset="0"/>
              </a:rPr>
              <a:t>Cooperação entre Unidades de Informação Financeira;</a:t>
            </a:r>
          </a:p>
          <a:p>
            <a:pPr marL="457200" indent="-457200" algn="just">
              <a:lnSpc>
                <a:spcPct val="160000"/>
              </a:lnSpc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pt-PT" sz="2800" dirty="0">
                <a:latin typeface="Abadi" panose="020B0604020104020204" pitchFamily="34" charset="0"/>
              </a:rPr>
              <a:t>Cooperação entre a Unidade de Informação Financeira e a Comissão Europeia</a:t>
            </a:r>
            <a:endParaRPr lang="pt-PT" altLang="pt-PT" sz="2800" b="1" dirty="0">
              <a:solidFill>
                <a:srgbClr val="006600"/>
              </a:solidFill>
              <a:latin typeface="Abadi" panose="020B0604020104020204" pitchFamily="34" charset="0"/>
            </a:endParaRPr>
          </a:p>
          <a:p>
            <a:pPr algn="just">
              <a:buClr>
                <a:srgbClr val="006600"/>
              </a:buClr>
            </a:pPr>
            <a:endParaRPr lang="pt-PT" altLang="pt-PT" sz="2600" b="1" dirty="0">
              <a:latin typeface="Abadi" panose="020B0604020104020204" pitchFamily="34" charset="0"/>
            </a:endParaRPr>
          </a:p>
        </p:txBody>
      </p:sp>
      <p:sp>
        <p:nvSpPr>
          <p:cNvPr id="3" name="Marcador de Posição do Número do Diapositivo 2">
            <a:extLst>
              <a:ext uri="{FF2B5EF4-FFF2-40B4-BE49-F238E27FC236}">
                <a16:creationId xmlns:a16="http://schemas.microsoft.com/office/drawing/2014/main" id="{E93B8477-CB55-4041-B79E-A71941FF3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E4C7-B609-4760-B577-6FEC77A9B8FD}" type="slidenum">
              <a:rPr lang="pt-PT" b="1" smtClean="0">
                <a:solidFill>
                  <a:schemeClr val="tx1"/>
                </a:solidFill>
              </a:rPr>
              <a:t>17</a:t>
            </a:fld>
            <a:endParaRPr lang="pt-PT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7147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11D5D8-29B4-4231-8583-9BF1564862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5320" y="365125"/>
            <a:ext cx="5120114" cy="16927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br>
              <a:rPr lang="en-US" sz="1400"/>
            </a:br>
            <a:br>
              <a:rPr lang="en-US" sz="1400"/>
            </a:br>
            <a:br>
              <a:rPr lang="en-US" sz="1400"/>
            </a:br>
            <a:br>
              <a:rPr lang="en-US" sz="1400"/>
            </a:br>
            <a:br>
              <a:rPr lang="en-US" sz="1400"/>
            </a:br>
            <a:br>
              <a:rPr lang="en-US" sz="1400"/>
            </a:br>
            <a:r>
              <a:rPr lang="en-US" sz="1400"/>
              <a:t>                                                        </a:t>
            </a:r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8B7B348F-EC82-43A0-925E-2835C8558B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851" y="238539"/>
            <a:ext cx="11212830" cy="6254336"/>
          </a:xfrm>
        </p:spPr>
        <p:txBody>
          <a:bodyPr vert="horz" lIns="91440" tIns="45720" rIns="91440" bIns="45720" rtlCol="0">
            <a:normAutofit fontScale="92500"/>
          </a:bodyPr>
          <a:lstStyle/>
          <a:p>
            <a:endParaRPr lang="en-US" altLang="pt-PT" sz="1700" dirty="0"/>
          </a:p>
          <a:p>
            <a:r>
              <a:rPr lang="pt-PT" altLang="pt-PT" sz="1700" b="1" dirty="0"/>
              <a:t> </a:t>
            </a:r>
            <a:r>
              <a:rPr lang="pt-PT" altLang="pt-PT" sz="2800" b="1" dirty="0">
                <a:latin typeface="Garamond" panose="02020404030301010803" pitchFamily="18" charset="0"/>
              </a:rPr>
              <a:t> </a:t>
            </a:r>
            <a:r>
              <a:rPr lang="pt-PT" sz="2600" b="1" dirty="0">
                <a:solidFill>
                  <a:srgbClr val="006600"/>
                </a:solidFill>
                <a:latin typeface="Abadi" panose="020B0604020104020204" pitchFamily="34" charset="0"/>
              </a:rPr>
              <a:t>Cooperação em matéria de registos e bases de dados</a:t>
            </a:r>
            <a:endParaRPr lang="pt-PT" sz="3000" b="1" dirty="0">
              <a:solidFill>
                <a:srgbClr val="006600"/>
              </a:solidFill>
              <a:latin typeface="Abadi" panose="020B0604020104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PT" sz="2800" dirty="0">
                <a:latin typeface="Abadi" panose="020B0604020104020204" pitchFamily="34" charset="0"/>
              </a:rPr>
              <a:t>As entidades públicas responsáveis pela gestão de registos, ficheiros centrais ou bases de dados, incluindo o registo central de beneficiário efetivo, conferem acesso ou prestam a informação neles contida às autoridades judiciárias, policiais e setoriais, sempre que necessário para o exercício das atribuições destas autoridades no âmbito da prevenção e do combate ao branqueamento de capitais e ao financiamento do terrorismo. </a:t>
            </a:r>
          </a:p>
          <a:p>
            <a:pPr algn="just"/>
            <a:endParaRPr lang="pt-PT" altLang="pt-PT" b="1" dirty="0">
              <a:solidFill>
                <a:srgbClr val="006600"/>
              </a:solidFill>
              <a:latin typeface="Abadi" panose="020B0604020104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PT" altLang="pt-PT" sz="2600" b="1" dirty="0">
                <a:solidFill>
                  <a:srgbClr val="006600"/>
                </a:solidFill>
                <a:latin typeface="Abadi" panose="020B0604020104020204" pitchFamily="34" charset="0"/>
              </a:rPr>
              <a:t>Desvio de finalidade da informação </a:t>
            </a:r>
            <a:r>
              <a:rPr lang="pt-PT" altLang="pt-PT" sz="2600" b="1" dirty="0" err="1">
                <a:solidFill>
                  <a:srgbClr val="006600"/>
                </a:solidFill>
                <a:latin typeface="Abadi" panose="020B0604020104020204" pitchFamily="34" charset="0"/>
              </a:rPr>
              <a:t>registal</a:t>
            </a:r>
            <a:r>
              <a:rPr lang="pt-PT" altLang="pt-PT" sz="2600" b="1" dirty="0">
                <a:solidFill>
                  <a:srgbClr val="006600"/>
                </a:solidFill>
                <a:latin typeface="Abadi" panose="020B0604020104020204" pitchFamily="34" charset="0"/>
              </a:rPr>
              <a:t> com fundamento num interesse público relevante</a:t>
            </a:r>
          </a:p>
        </p:txBody>
      </p:sp>
      <p:sp>
        <p:nvSpPr>
          <p:cNvPr id="3" name="Marcador de Posição do Número do Diapositivo 2">
            <a:extLst>
              <a:ext uri="{FF2B5EF4-FFF2-40B4-BE49-F238E27FC236}">
                <a16:creationId xmlns:a16="http://schemas.microsoft.com/office/drawing/2014/main" id="{1A7092F0-4F89-4180-9249-4B919AC14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E4C7-B609-4760-B577-6FEC77A9B8FD}" type="slidenum">
              <a:rPr lang="pt-PT" b="1" smtClean="0">
                <a:solidFill>
                  <a:schemeClr val="tx1"/>
                </a:solidFill>
              </a:rPr>
              <a:t>18</a:t>
            </a:fld>
            <a:endParaRPr lang="pt-PT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0992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11D5D8-29B4-4231-8583-9BF1564862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5320" y="365125"/>
            <a:ext cx="5120114" cy="16927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br>
              <a:rPr lang="en-US" sz="1400"/>
            </a:br>
            <a:br>
              <a:rPr lang="en-US" sz="1400"/>
            </a:br>
            <a:br>
              <a:rPr lang="en-US" sz="1400"/>
            </a:br>
            <a:br>
              <a:rPr lang="en-US" sz="1400"/>
            </a:br>
            <a:br>
              <a:rPr lang="en-US" sz="1400"/>
            </a:br>
            <a:br>
              <a:rPr lang="en-US" sz="1400"/>
            </a:br>
            <a:r>
              <a:rPr lang="en-US" sz="1400"/>
              <a:t>                                                        </a:t>
            </a:r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8B7B348F-EC82-43A0-925E-2835C8558B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851" y="208566"/>
            <a:ext cx="11511978" cy="6284309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en-US" altLang="pt-PT" sz="1700" dirty="0"/>
          </a:p>
          <a:p>
            <a:r>
              <a:rPr lang="pt-PT" altLang="pt-PT" sz="1700" b="1" dirty="0"/>
              <a:t> </a:t>
            </a:r>
            <a:r>
              <a:rPr lang="pt-PT" altLang="pt-PT" sz="2800" b="1" dirty="0">
                <a:latin typeface="Garamond" panose="02020404030301010803" pitchFamily="18" charset="0"/>
              </a:rPr>
              <a:t>  </a:t>
            </a:r>
          </a:p>
          <a:p>
            <a:r>
              <a:rPr lang="pt-PT" altLang="pt-PT" sz="2800" b="1" dirty="0">
                <a:solidFill>
                  <a:srgbClr val="006600"/>
                </a:solidFill>
                <a:latin typeface="Abadi" panose="020B0604020104020204" pitchFamily="34" charset="0"/>
              </a:rPr>
              <a:t>A privação económica como punição</a:t>
            </a:r>
          </a:p>
          <a:p>
            <a:pPr algn="just"/>
            <a:endParaRPr lang="pt-PT" altLang="pt-PT" sz="3200" b="1" dirty="0">
              <a:solidFill>
                <a:srgbClr val="006600"/>
              </a:solidFill>
              <a:latin typeface="Abadi" panose="020B0604020104020204" pitchFamily="34" charset="0"/>
            </a:endParaRPr>
          </a:p>
          <a:p>
            <a:r>
              <a:rPr lang="pt-PT" sz="2800" b="1" i="1" dirty="0">
                <a:latin typeface="Abadi" panose="020B0604020104020204" pitchFamily="34" charset="0"/>
              </a:rPr>
              <a:t>O crime não compensa</a:t>
            </a:r>
            <a:endParaRPr lang="pt-PT" altLang="pt-PT" sz="2800" b="1" i="1" dirty="0">
              <a:latin typeface="Abadi" panose="020B0604020104020204" pitchFamily="34" charset="0"/>
            </a:endParaRPr>
          </a:p>
          <a:p>
            <a:endParaRPr lang="pt-PT" altLang="pt-PT" sz="2800" b="1" dirty="0">
              <a:latin typeface="Abadi" panose="020B0604020104020204" pitchFamily="34" charset="0"/>
            </a:endParaRPr>
          </a:p>
          <a:p>
            <a:pPr>
              <a:lnSpc>
                <a:spcPct val="150000"/>
              </a:lnSpc>
            </a:pPr>
            <a:r>
              <a:rPr lang="pt-PT" altLang="pt-PT" sz="2800" dirty="0">
                <a:latin typeface="Abadi" panose="020B0604020104020204" pitchFamily="34" charset="0"/>
              </a:rPr>
              <a:t>“A criminalização do branqueamento de capitais é um novo meio de atingir o fim que é o confisco dos lucros do crime”</a:t>
            </a:r>
          </a:p>
          <a:p>
            <a:endParaRPr lang="pt-PT" altLang="pt-PT" sz="2800" dirty="0">
              <a:latin typeface="Abadi" panose="020B0604020104020204" pitchFamily="34" charset="0"/>
            </a:endParaRPr>
          </a:p>
          <a:p>
            <a:r>
              <a:rPr lang="pt-PT" altLang="pt-PT" dirty="0">
                <a:latin typeface="Abadi" panose="020B0604020104020204" pitchFamily="34" charset="0"/>
              </a:rPr>
              <a:t>João Conde Correia, Procurador da Républica</a:t>
            </a:r>
          </a:p>
          <a:p>
            <a:endParaRPr lang="pt-PT" altLang="pt-PT" sz="2800" b="1" dirty="0">
              <a:latin typeface="Abadi" panose="020B0604020104020204" pitchFamily="34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5CC6962-DEA6-4F47-BE75-7E1473076A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450" y="208566"/>
            <a:ext cx="1653379" cy="1219542"/>
          </a:xfrm>
          <a:prstGeom prst="rect">
            <a:avLst/>
          </a:prstGeom>
        </p:spPr>
      </p:pic>
      <p:sp>
        <p:nvSpPr>
          <p:cNvPr id="3" name="Marcador de Posição do Número do Diapositivo 2">
            <a:extLst>
              <a:ext uri="{FF2B5EF4-FFF2-40B4-BE49-F238E27FC236}">
                <a16:creationId xmlns:a16="http://schemas.microsoft.com/office/drawing/2014/main" id="{9BB0BBF3-1EBD-433A-80A8-4AE46FD5B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E4C7-B609-4760-B577-6FEC77A9B8FD}" type="slidenum">
              <a:rPr lang="pt-PT" b="1" smtClean="0">
                <a:solidFill>
                  <a:schemeClr val="tx1"/>
                </a:solidFill>
              </a:rPr>
              <a:t>19</a:t>
            </a:fld>
            <a:endParaRPr lang="pt-PT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937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11D5D8-29B4-4231-8583-9BF1564862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5320" y="365125"/>
            <a:ext cx="5120114" cy="16927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br>
              <a:rPr lang="en-US" sz="1400"/>
            </a:br>
            <a:br>
              <a:rPr lang="en-US" sz="1400"/>
            </a:br>
            <a:br>
              <a:rPr lang="en-US" sz="1400"/>
            </a:br>
            <a:br>
              <a:rPr lang="en-US" sz="1400"/>
            </a:br>
            <a:br>
              <a:rPr lang="en-US" sz="1400"/>
            </a:br>
            <a:br>
              <a:rPr lang="en-US" sz="1400"/>
            </a:br>
            <a:r>
              <a:rPr lang="en-US" sz="1400"/>
              <a:t>                                                        </a:t>
            </a:r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8B7B348F-EC82-43A0-925E-2835C8558B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850" y="208566"/>
            <a:ext cx="11470585" cy="628430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endParaRPr lang="en-US" altLang="pt-PT" sz="1700" dirty="0"/>
          </a:p>
          <a:p>
            <a:r>
              <a:rPr lang="pt-PT" altLang="pt-PT" sz="1700" b="1" dirty="0"/>
              <a:t> </a:t>
            </a:r>
            <a:r>
              <a:rPr lang="pt-PT" altLang="pt-PT" sz="2800" b="1" dirty="0">
                <a:latin typeface="Garamond" panose="02020404030301010803" pitchFamily="18" charset="0"/>
              </a:rPr>
              <a:t>  </a:t>
            </a:r>
            <a:r>
              <a:rPr lang="pt-PT" altLang="pt-PT" sz="3600" b="1" dirty="0">
                <a:solidFill>
                  <a:srgbClr val="006600"/>
                </a:solidFill>
                <a:latin typeface="Abadi" panose="020B0604020104020204" pitchFamily="34" charset="0"/>
              </a:rPr>
              <a:t>O ponto de partida…</a:t>
            </a:r>
          </a:p>
          <a:p>
            <a:endParaRPr lang="pt-PT" altLang="pt-PT" sz="3600" b="1" dirty="0">
              <a:latin typeface="Abadi" panose="020B0604020104020204" pitchFamily="34" charset="0"/>
            </a:endParaRPr>
          </a:p>
          <a:p>
            <a:endParaRPr lang="pt-PT" altLang="pt-PT" sz="3600" b="1" dirty="0">
              <a:latin typeface="Abadi" panose="020B0604020104020204" pitchFamily="34" charset="0"/>
            </a:endParaRPr>
          </a:p>
          <a:p>
            <a:r>
              <a:rPr lang="pt-PT" altLang="pt-PT" sz="3600" b="1" dirty="0">
                <a:latin typeface="Abadi" panose="020B0604020104020204" pitchFamily="34" charset="0"/>
              </a:rPr>
              <a:t>O que se combate?</a:t>
            </a:r>
          </a:p>
          <a:p>
            <a:endParaRPr lang="pt-PT" altLang="pt-PT" sz="3600" b="1" dirty="0">
              <a:latin typeface="Abadi" panose="020B0604020104020204" pitchFamily="34" charset="0"/>
            </a:endParaRPr>
          </a:p>
          <a:p>
            <a:r>
              <a:rPr lang="pt-PT" altLang="pt-PT" sz="3600" b="1" dirty="0">
                <a:latin typeface="Abadi" panose="020B0604020104020204" pitchFamily="34" charset="0"/>
              </a:rPr>
              <a:t>conceito operativo</a:t>
            </a:r>
          </a:p>
          <a:p>
            <a:endParaRPr lang="pt-PT" altLang="pt-PT" sz="3600" b="1" dirty="0">
              <a:latin typeface="Abadi" panose="020B0604020104020204" pitchFamily="34" charset="0"/>
            </a:endParaRPr>
          </a:p>
          <a:p>
            <a:pPr algn="just">
              <a:lnSpc>
                <a:spcPct val="170000"/>
              </a:lnSpc>
            </a:pPr>
            <a:r>
              <a:rPr lang="pt-PT" sz="3600" b="1" dirty="0">
                <a:latin typeface="Abadi" panose="020B0604020104020204" pitchFamily="34" charset="0"/>
              </a:rPr>
              <a:t>“A utilização e transformação de produtos de crime para dissimular a origem ilícita com o objetivo de legitimar os proventos resultantes da atividade criminosa”</a:t>
            </a:r>
          </a:p>
          <a:p>
            <a:pPr algn="just">
              <a:lnSpc>
                <a:spcPct val="170000"/>
              </a:lnSpc>
            </a:pPr>
            <a:endParaRPr lang="pt-PT" altLang="pt-PT" sz="1300" b="1" dirty="0">
              <a:latin typeface="Abadi" panose="020B0604020104020204" pitchFamily="34" charset="0"/>
            </a:endParaRPr>
          </a:p>
          <a:p>
            <a:pPr algn="just">
              <a:lnSpc>
                <a:spcPct val="160000"/>
              </a:lnSpc>
            </a:pPr>
            <a:r>
              <a:rPr lang="pt-PT" sz="3600" b="1" dirty="0">
                <a:latin typeface="Abadi" panose="020B0604020104020204" pitchFamily="34" charset="0"/>
              </a:rPr>
              <a:t>“Conversão de bens ou produtos obtidos através da prática de atividades criminosas em bens ou produtos </a:t>
            </a:r>
            <a:r>
              <a:rPr lang="pt-PT" sz="3600" b="1" i="1" dirty="0">
                <a:latin typeface="Abadi" panose="020B0604020104020204" pitchFamily="34" charset="0"/>
              </a:rPr>
              <a:t>aparentemente lícitos, </a:t>
            </a:r>
            <a:r>
              <a:rPr lang="pt-PT" sz="3600" b="1" dirty="0">
                <a:latin typeface="Abadi" panose="020B0604020104020204" pitchFamily="34" charset="0"/>
              </a:rPr>
              <a:t>capazes de livre e legítima utilização no circuito económico legal, designadamente, através de investimento imobiliário”.</a:t>
            </a:r>
            <a:endParaRPr lang="pt-PT" altLang="pt-PT" sz="3600" b="1" dirty="0">
              <a:solidFill>
                <a:srgbClr val="FF0000"/>
              </a:solidFill>
              <a:latin typeface="Abadi" panose="020B0604020104020204" pitchFamily="34" charset="0"/>
            </a:endParaRPr>
          </a:p>
          <a:p>
            <a:endParaRPr lang="pt-PT" altLang="pt-PT" sz="2800" b="1" dirty="0">
              <a:latin typeface="Abadi" panose="020B0604020104020204" pitchFamily="34" charset="0"/>
            </a:endParaRPr>
          </a:p>
          <a:p>
            <a:pPr algn="just">
              <a:lnSpc>
                <a:spcPct val="150000"/>
              </a:lnSpc>
            </a:pPr>
            <a:endParaRPr lang="en-US" sz="1700" i="1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5CC6962-DEA6-4F47-BE75-7E1473076A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301" y="365125"/>
            <a:ext cx="1653379" cy="1219542"/>
          </a:xfrm>
          <a:prstGeom prst="rect">
            <a:avLst/>
          </a:prstGeom>
        </p:spPr>
      </p:pic>
      <p:sp>
        <p:nvSpPr>
          <p:cNvPr id="3" name="Marcador de Posição do Número do Diapositivo 2">
            <a:extLst>
              <a:ext uri="{FF2B5EF4-FFF2-40B4-BE49-F238E27FC236}">
                <a16:creationId xmlns:a16="http://schemas.microsoft.com/office/drawing/2014/main" id="{E2FB76DA-EDF7-4EA6-957D-015C96653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E4C7-B609-4760-B577-6FEC77A9B8FD}" type="slidenum">
              <a:rPr lang="pt-PT" smtClean="0">
                <a:solidFill>
                  <a:schemeClr val="tx1"/>
                </a:solidFill>
              </a:rPr>
              <a:t>2</a:t>
            </a:fld>
            <a:endParaRPr lang="pt-P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0032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11D5D8-29B4-4231-8583-9BF1564862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5320" y="365125"/>
            <a:ext cx="5120114" cy="16927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br>
              <a:rPr lang="en-US" sz="1400"/>
            </a:br>
            <a:br>
              <a:rPr lang="en-US" sz="1400"/>
            </a:br>
            <a:br>
              <a:rPr lang="en-US" sz="1400"/>
            </a:br>
            <a:br>
              <a:rPr lang="en-US" sz="1400"/>
            </a:br>
            <a:br>
              <a:rPr lang="en-US" sz="1400"/>
            </a:br>
            <a:br>
              <a:rPr lang="en-US" sz="1400"/>
            </a:br>
            <a:r>
              <a:rPr lang="en-US" sz="1400"/>
              <a:t>                                                        </a:t>
            </a:r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8B7B348F-EC82-43A0-925E-2835C8558B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851" y="208566"/>
            <a:ext cx="11511978" cy="6284309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pt-PT" altLang="pt-PT" sz="2800" b="1" dirty="0">
                <a:latin typeface="Garamond" panose="02020404030301010803" pitchFamily="18" charset="0"/>
              </a:rPr>
              <a:t>  </a:t>
            </a:r>
          </a:p>
          <a:p>
            <a:r>
              <a:rPr lang="pt-PT" altLang="pt-PT" sz="2800" b="1" dirty="0">
                <a:solidFill>
                  <a:srgbClr val="006600"/>
                </a:solidFill>
                <a:latin typeface="Abadi" panose="020B0604020104020204" pitchFamily="34" charset="0"/>
              </a:rPr>
              <a:t>A privação económica como punição</a:t>
            </a:r>
          </a:p>
          <a:p>
            <a:pPr algn="just"/>
            <a:endParaRPr lang="pt-PT" altLang="pt-PT" sz="3200" b="1" dirty="0">
              <a:solidFill>
                <a:srgbClr val="006600"/>
              </a:solidFill>
              <a:latin typeface="Abadi" panose="020B0604020104020204" pitchFamily="34" charset="0"/>
            </a:endParaRPr>
          </a:p>
          <a:p>
            <a:pPr algn="just"/>
            <a:endParaRPr lang="pt-PT" altLang="pt-PT" sz="3200" b="1" dirty="0">
              <a:solidFill>
                <a:srgbClr val="006600"/>
              </a:solidFill>
              <a:latin typeface="Abadi" panose="020B0604020104020204" pitchFamily="34" charset="0"/>
            </a:endParaRPr>
          </a:p>
          <a:p>
            <a:pPr algn="just"/>
            <a:r>
              <a:rPr lang="pt-PT" sz="2800" b="1" dirty="0">
                <a:latin typeface="Abadi" panose="020B0604020104020204" pitchFamily="34" charset="0"/>
              </a:rPr>
              <a:t>- Perda “clássica” </a:t>
            </a:r>
          </a:p>
          <a:p>
            <a:pPr algn="just"/>
            <a:endParaRPr lang="pt-PT" altLang="pt-PT" sz="2800" b="1" dirty="0">
              <a:latin typeface="Abadi" panose="020B0604020104020204" pitchFamily="34" charset="0"/>
            </a:endParaRPr>
          </a:p>
          <a:p>
            <a:pPr algn="just"/>
            <a:r>
              <a:rPr lang="pt-PT" altLang="pt-PT" sz="2800" b="1" dirty="0">
                <a:latin typeface="Abadi" panose="020B0604020104020204" pitchFamily="34" charset="0"/>
              </a:rPr>
              <a:t>- Confisco alargado</a:t>
            </a:r>
          </a:p>
          <a:p>
            <a:pPr algn="just"/>
            <a:endParaRPr lang="pt-PT" altLang="pt-PT" sz="2800" b="1" dirty="0">
              <a:latin typeface="Abadi" panose="020B0604020104020204" pitchFamily="34" charset="0"/>
            </a:endParaRPr>
          </a:p>
          <a:p>
            <a:r>
              <a:rPr lang="pt-PT" altLang="pt-PT" sz="2800" b="1" dirty="0">
                <a:solidFill>
                  <a:srgbClr val="006600"/>
                </a:solidFill>
                <a:latin typeface="Abadi" panose="020B0604020104020204" pitchFamily="34" charset="0"/>
              </a:rPr>
              <a:t>Factos sujeitos a registo imobiliário</a:t>
            </a:r>
          </a:p>
          <a:p>
            <a:endParaRPr lang="pt-PT" altLang="pt-PT" sz="2800" b="1" dirty="0">
              <a:latin typeface="Abadi" panose="020B0604020104020204" pitchFamily="34" charset="0"/>
            </a:endParaRPr>
          </a:p>
          <a:p>
            <a:r>
              <a:rPr lang="pt-PT" altLang="pt-PT" sz="2800" b="1" dirty="0">
                <a:latin typeface="Abadi" panose="020B0604020104020204" pitchFamily="34" charset="0"/>
              </a:rPr>
              <a:t>Apreensão em processo penal</a:t>
            </a:r>
          </a:p>
          <a:p>
            <a:pPr algn="just"/>
            <a:endParaRPr lang="pt-PT" altLang="pt-PT" sz="2800" b="1" dirty="0">
              <a:latin typeface="Abadi" panose="020B0604020104020204" pitchFamily="34" charset="0"/>
            </a:endParaRPr>
          </a:p>
          <a:p>
            <a:r>
              <a:rPr lang="pt-PT" altLang="pt-PT" sz="2800" b="1" dirty="0">
                <a:latin typeface="Abadi" panose="020B0604020104020204" pitchFamily="34" charset="0"/>
              </a:rPr>
              <a:t>Aquisição por perda a favor do Estado</a:t>
            </a:r>
            <a:endParaRPr lang="pt-PT" altLang="pt-PT" dirty="0">
              <a:latin typeface="Abadi" panose="020B0604020104020204" pitchFamily="34" charset="0"/>
            </a:endParaRPr>
          </a:p>
          <a:p>
            <a:endParaRPr lang="pt-PT" altLang="pt-PT" sz="2800" b="1" dirty="0">
              <a:latin typeface="Abadi" panose="020B0604020104020204" pitchFamily="34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5CC6962-DEA6-4F47-BE75-7E1473076A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450" y="208566"/>
            <a:ext cx="1653379" cy="1219542"/>
          </a:xfrm>
          <a:prstGeom prst="rect">
            <a:avLst/>
          </a:prstGeom>
        </p:spPr>
      </p:pic>
      <p:sp>
        <p:nvSpPr>
          <p:cNvPr id="3" name="Marcador de Posição do Número do Diapositivo 2">
            <a:extLst>
              <a:ext uri="{FF2B5EF4-FFF2-40B4-BE49-F238E27FC236}">
                <a16:creationId xmlns:a16="http://schemas.microsoft.com/office/drawing/2014/main" id="{BE1CCD4B-E827-4789-AD76-289526EE0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E4C7-B609-4760-B577-6FEC77A9B8FD}" type="slidenum">
              <a:rPr lang="pt-PT" sz="1400" smtClean="0">
                <a:solidFill>
                  <a:schemeClr val="tx1"/>
                </a:solidFill>
              </a:rPr>
              <a:t>20</a:t>
            </a:fld>
            <a:endParaRPr lang="pt-PT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959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11D5D8-29B4-4231-8583-9BF1564862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5320" y="365125"/>
            <a:ext cx="5120114" cy="16927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br>
              <a:rPr lang="en-US" sz="1400"/>
            </a:br>
            <a:br>
              <a:rPr lang="en-US" sz="1400"/>
            </a:br>
            <a:br>
              <a:rPr lang="en-US" sz="1400"/>
            </a:br>
            <a:br>
              <a:rPr lang="en-US" sz="1400"/>
            </a:br>
            <a:br>
              <a:rPr lang="en-US" sz="1400"/>
            </a:br>
            <a:br>
              <a:rPr lang="en-US" sz="1400"/>
            </a:br>
            <a:r>
              <a:rPr lang="en-US" sz="1400"/>
              <a:t>                                                        </a:t>
            </a:r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8B7B348F-EC82-43A0-925E-2835C8558B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278" y="145774"/>
            <a:ext cx="11834192" cy="6440556"/>
          </a:xfr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endParaRPr lang="en-US" altLang="pt-PT" sz="1700" dirty="0"/>
          </a:p>
          <a:p>
            <a:pPr>
              <a:lnSpc>
                <a:spcPct val="150000"/>
              </a:lnSpc>
            </a:pPr>
            <a:r>
              <a:rPr lang="pt-PT" altLang="pt-PT" sz="11200" b="1" dirty="0">
                <a:solidFill>
                  <a:srgbClr val="006600"/>
                </a:solidFill>
                <a:latin typeface="Abadi" panose="020B0604020104020204" pitchFamily="34" charset="0"/>
              </a:rPr>
              <a:t>O que se visa proteger ?</a:t>
            </a:r>
          </a:p>
          <a:p>
            <a:pPr>
              <a:lnSpc>
                <a:spcPct val="150000"/>
              </a:lnSpc>
            </a:pPr>
            <a:r>
              <a:rPr lang="pt-PT" altLang="pt-PT" sz="9600" b="1" dirty="0">
                <a:latin typeface="Abadi" panose="020B0604020104020204" pitchFamily="34" charset="0"/>
              </a:rPr>
              <a:t>Um bem jurídico poliédrico?</a:t>
            </a:r>
          </a:p>
          <a:p>
            <a:pPr algn="just">
              <a:lnSpc>
                <a:spcPct val="150000"/>
              </a:lnSpc>
            </a:pPr>
            <a:r>
              <a:rPr lang="pt-PT" altLang="pt-PT" sz="6000" b="1" dirty="0">
                <a:latin typeface="Abadi" panose="020B0604020104020204" pitchFamily="34" charset="0"/>
              </a:rPr>
              <a:t>- </a:t>
            </a:r>
            <a:r>
              <a:rPr lang="pt-PT" altLang="pt-PT" sz="9600" b="1" dirty="0">
                <a:latin typeface="Abadi" panose="020B0604020104020204" pitchFamily="34" charset="0"/>
              </a:rPr>
              <a:t>A realização da justiça;</a:t>
            </a:r>
          </a:p>
          <a:p>
            <a:pPr algn="just">
              <a:lnSpc>
                <a:spcPct val="150000"/>
              </a:lnSpc>
            </a:pPr>
            <a:r>
              <a:rPr lang="pt-PT" altLang="pt-PT" sz="9600" b="1" dirty="0">
                <a:latin typeface="Abadi" panose="020B0604020104020204" pitchFamily="34" charset="0"/>
              </a:rPr>
              <a:t>- A integridade da ordem socioeconómica e do sistema financeiro   </a:t>
            </a:r>
          </a:p>
          <a:p>
            <a:endParaRPr lang="pt-PT" altLang="pt-PT" sz="6000" b="1" dirty="0">
              <a:latin typeface="Abadi" panose="020B0604020104020204" pitchFamily="34" charset="0"/>
            </a:endParaRPr>
          </a:p>
          <a:p>
            <a:endParaRPr lang="pt-PT" altLang="pt-PT" sz="6000" b="1" dirty="0">
              <a:latin typeface="Abadi" panose="020B0604020104020204" pitchFamily="34" charset="0"/>
            </a:endParaRPr>
          </a:p>
          <a:p>
            <a:endParaRPr lang="pt-PT" altLang="pt-PT" sz="3200" b="1" dirty="0">
              <a:latin typeface="Abadi" panose="020B0604020104020204" pitchFamily="34" charset="0"/>
            </a:endParaRPr>
          </a:p>
          <a:p>
            <a:r>
              <a:rPr lang="pt-PT" altLang="pt-PT" sz="11200" b="1" dirty="0">
                <a:solidFill>
                  <a:srgbClr val="006600"/>
                </a:solidFill>
                <a:latin typeface="Abadi" panose="020B0604020104020204" pitchFamily="34" charset="0"/>
              </a:rPr>
              <a:t>“A lavagem de dinheiro é a mãe todos os crimes”</a:t>
            </a:r>
          </a:p>
          <a:p>
            <a:endParaRPr lang="pt-PT" altLang="pt-PT" sz="6000" b="1" dirty="0">
              <a:latin typeface="Abadi" panose="020B0604020104020204" pitchFamily="34" charset="0"/>
            </a:endParaRPr>
          </a:p>
          <a:p>
            <a:endParaRPr lang="pt-PT" altLang="pt-PT" sz="3200" b="1" dirty="0">
              <a:latin typeface="Abadi" panose="020B0604020104020204" pitchFamily="34" charset="0"/>
            </a:endParaRPr>
          </a:p>
          <a:p>
            <a:pPr algn="just">
              <a:lnSpc>
                <a:spcPct val="160000"/>
              </a:lnSpc>
            </a:pPr>
            <a:r>
              <a:rPr lang="pt-PT" sz="9600" dirty="0">
                <a:latin typeface="Abadi" panose="020B0604020104020204" pitchFamily="34" charset="0"/>
              </a:rPr>
              <a:t>                  </a:t>
            </a:r>
            <a:r>
              <a:rPr lang="pt-PT" sz="9600" b="1" dirty="0">
                <a:latin typeface="Abadi" panose="020B0604020104020204" pitchFamily="34" charset="0"/>
              </a:rPr>
              <a:t>Sem ela, a economia do crime não seria global, nem altamente lucrativa</a:t>
            </a:r>
          </a:p>
          <a:p>
            <a:pPr algn="just">
              <a:lnSpc>
                <a:spcPct val="160000"/>
              </a:lnSpc>
            </a:pPr>
            <a:endParaRPr lang="pt-PT" sz="3200" dirty="0">
              <a:latin typeface="Abadi" panose="020B0604020104020204" pitchFamily="34" charset="0"/>
            </a:endParaRPr>
          </a:p>
          <a:p>
            <a:pPr algn="just">
              <a:lnSpc>
                <a:spcPct val="160000"/>
              </a:lnSpc>
            </a:pPr>
            <a:r>
              <a:rPr lang="pt-PT" sz="8000" dirty="0" err="1">
                <a:latin typeface="Abadi" panose="020B0604020104020204" pitchFamily="34" charset="0"/>
              </a:rPr>
              <a:t>Winfried</a:t>
            </a:r>
            <a:r>
              <a:rPr lang="pt-PT" sz="8000" dirty="0">
                <a:latin typeface="Abadi" panose="020B0604020104020204" pitchFamily="34" charset="0"/>
              </a:rPr>
              <a:t> </a:t>
            </a:r>
            <a:r>
              <a:rPr lang="pt-PT" sz="8000" dirty="0" err="1">
                <a:latin typeface="Abadi" panose="020B0604020104020204" pitchFamily="34" charset="0"/>
              </a:rPr>
              <a:t>Hassemer</a:t>
            </a:r>
            <a:endParaRPr lang="pt-PT" sz="8000" dirty="0">
              <a:latin typeface="Abadi" panose="020B0604020104020204" pitchFamily="34" charset="0"/>
            </a:endParaRPr>
          </a:p>
          <a:p>
            <a:pPr algn="just">
              <a:lnSpc>
                <a:spcPct val="160000"/>
              </a:lnSpc>
            </a:pPr>
            <a:r>
              <a:rPr lang="pt-PT" sz="8000" dirty="0">
                <a:latin typeface="Abadi" panose="020B0604020104020204" pitchFamily="34" charset="0"/>
              </a:rPr>
              <a:t> </a:t>
            </a:r>
            <a:r>
              <a:rPr lang="es-ES" sz="8000" dirty="0">
                <a:latin typeface="Abadi" panose="020B0604020104020204" pitchFamily="34" charset="0"/>
              </a:rPr>
              <a:t>“Limites del Estado de Derecho para el combate contra la criminalidad organizada</a:t>
            </a:r>
            <a:r>
              <a:rPr lang="es-ES" sz="7200" dirty="0">
                <a:latin typeface="Abadi" panose="020B0604020104020204" pitchFamily="34" charset="0"/>
              </a:rPr>
              <a:t>”</a:t>
            </a:r>
            <a:endParaRPr lang="en-US" sz="7200" dirty="0">
              <a:latin typeface="Abadi" panose="020B0604020104020204" pitchFamily="34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5CC6962-DEA6-4F47-BE75-7E1473076A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301" y="365125"/>
            <a:ext cx="1653379" cy="1219542"/>
          </a:xfrm>
          <a:prstGeom prst="rect">
            <a:avLst/>
          </a:prstGeom>
        </p:spPr>
      </p:pic>
      <p:sp>
        <p:nvSpPr>
          <p:cNvPr id="3" name="Marcador de Posição do Número do Diapositivo 2">
            <a:extLst>
              <a:ext uri="{FF2B5EF4-FFF2-40B4-BE49-F238E27FC236}">
                <a16:creationId xmlns:a16="http://schemas.microsoft.com/office/drawing/2014/main" id="{82A5C4B8-040B-4986-921E-129C70466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E4C7-B609-4760-B577-6FEC77A9B8FD}" type="slidenum">
              <a:rPr lang="pt-PT" b="1" smtClean="0">
                <a:solidFill>
                  <a:schemeClr val="tx1"/>
                </a:solidFill>
              </a:rPr>
              <a:t>3</a:t>
            </a:fld>
            <a:endParaRPr lang="pt-PT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245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11D5D8-29B4-4231-8583-9BF1564862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5320" y="365125"/>
            <a:ext cx="5120114" cy="16927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br>
              <a:rPr lang="en-US" sz="1400"/>
            </a:br>
            <a:br>
              <a:rPr lang="en-US" sz="1400"/>
            </a:br>
            <a:br>
              <a:rPr lang="en-US" sz="1400"/>
            </a:br>
            <a:br>
              <a:rPr lang="en-US" sz="1400"/>
            </a:br>
            <a:br>
              <a:rPr lang="en-US" sz="1400"/>
            </a:br>
            <a:br>
              <a:rPr lang="en-US" sz="1400"/>
            </a:br>
            <a:r>
              <a:rPr lang="en-US" sz="1400"/>
              <a:t>                                                        </a:t>
            </a:r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8B7B348F-EC82-43A0-925E-2835C8558B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851" y="208566"/>
            <a:ext cx="11511978" cy="6284309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en-US" altLang="pt-PT" sz="1700" dirty="0"/>
          </a:p>
          <a:p>
            <a:pPr algn="just"/>
            <a:r>
              <a:rPr lang="pt-PT" altLang="pt-PT" sz="1700" b="1" dirty="0"/>
              <a:t> </a:t>
            </a:r>
            <a:r>
              <a:rPr lang="pt-PT" altLang="pt-PT" sz="2800" b="1" dirty="0">
                <a:latin typeface="Garamond" panose="02020404030301010803" pitchFamily="18" charset="0"/>
              </a:rPr>
              <a:t>  </a:t>
            </a:r>
          </a:p>
          <a:p>
            <a:r>
              <a:rPr lang="pt-PT" altLang="pt-PT" sz="3200" b="1" dirty="0">
                <a:solidFill>
                  <a:srgbClr val="006600"/>
                </a:solidFill>
                <a:latin typeface="Abadi" panose="020B0604020104020204" pitchFamily="34" charset="0"/>
              </a:rPr>
              <a:t>O pano de fundo para a ilicitude…</a:t>
            </a:r>
          </a:p>
          <a:p>
            <a:endParaRPr lang="pt-PT" altLang="pt-PT" sz="2800" b="1" dirty="0">
              <a:latin typeface="Abadi" panose="020B0604020104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PT" sz="2800" dirty="0">
                <a:latin typeface="Abadi" panose="020B0604020104020204" pitchFamily="34" charset="0"/>
              </a:rPr>
              <a:t>“O branqueamento de capitais é como que o lado negro do processo de globalização, da liberalização das trocas internacionais e dos movimentos de capitais, da abertura dos mercados financeiros, da maciça informatização e do comércio eletrónico.”</a:t>
            </a:r>
          </a:p>
          <a:p>
            <a:pPr algn="just">
              <a:lnSpc>
                <a:spcPct val="150000"/>
              </a:lnSpc>
            </a:pPr>
            <a:endParaRPr lang="pt-PT" sz="2800" dirty="0">
              <a:latin typeface="Abadi" panose="020B0604020104020204" pitchFamily="34" charset="0"/>
            </a:endParaRPr>
          </a:p>
          <a:p>
            <a:pPr>
              <a:lnSpc>
                <a:spcPct val="150000"/>
              </a:lnSpc>
            </a:pPr>
            <a:r>
              <a:rPr lang="pt-PT" dirty="0">
                <a:latin typeface="Abadi" panose="020B0604020104020204" pitchFamily="34" charset="0"/>
              </a:rPr>
              <a:t>                     Nuno Brandão, Faculdade de Direito da Universidade de Coimbra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5CC6962-DEA6-4F47-BE75-7E1473076A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450" y="208566"/>
            <a:ext cx="1653379" cy="1219542"/>
          </a:xfrm>
          <a:prstGeom prst="rect">
            <a:avLst/>
          </a:prstGeom>
        </p:spPr>
      </p:pic>
      <p:sp>
        <p:nvSpPr>
          <p:cNvPr id="3" name="Marcador de Posição do Número do Diapositivo 2">
            <a:extLst>
              <a:ext uri="{FF2B5EF4-FFF2-40B4-BE49-F238E27FC236}">
                <a16:creationId xmlns:a16="http://schemas.microsoft.com/office/drawing/2014/main" id="{44CCCE1E-D383-48B3-91F0-8102CD327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E4C7-B609-4760-B577-6FEC77A9B8FD}" type="slidenum">
              <a:rPr lang="pt-PT" b="1" smtClean="0">
                <a:solidFill>
                  <a:schemeClr val="tx1"/>
                </a:solidFill>
              </a:rPr>
              <a:t>4</a:t>
            </a:fld>
            <a:endParaRPr lang="pt-PT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032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11D5D8-29B4-4231-8583-9BF1564862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5320" y="365125"/>
            <a:ext cx="5120114" cy="16927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br>
              <a:rPr lang="en-US" sz="1400"/>
            </a:br>
            <a:br>
              <a:rPr lang="en-US" sz="1400"/>
            </a:br>
            <a:br>
              <a:rPr lang="en-US" sz="1400"/>
            </a:br>
            <a:br>
              <a:rPr lang="en-US" sz="1400"/>
            </a:br>
            <a:br>
              <a:rPr lang="en-US" sz="1400"/>
            </a:br>
            <a:br>
              <a:rPr lang="en-US" sz="1400"/>
            </a:br>
            <a:r>
              <a:rPr lang="en-US" sz="1400"/>
              <a:t>                                                        </a:t>
            </a:r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8B7B348F-EC82-43A0-925E-2835C8558B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851" y="168810"/>
            <a:ext cx="11511978" cy="6284309"/>
          </a:xfr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endParaRPr lang="en-US" altLang="pt-PT" sz="1700" dirty="0"/>
          </a:p>
          <a:p>
            <a:r>
              <a:rPr lang="pt-PT" altLang="pt-PT" sz="2800" b="1" dirty="0">
                <a:solidFill>
                  <a:srgbClr val="006600"/>
                </a:solidFill>
                <a:latin typeface="Abadi" panose="020B0604020104020204" pitchFamily="34" charset="0"/>
              </a:rPr>
              <a:t>A marca de </a:t>
            </a:r>
            <a:r>
              <a:rPr lang="pt-PT" altLang="pt-PT" sz="2800" b="1" dirty="0" err="1">
                <a:solidFill>
                  <a:srgbClr val="006600"/>
                </a:solidFill>
                <a:latin typeface="Abadi" panose="020B0604020104020204" pitchFamily="34" charset="0"/>
              </a:rPr>
              <a:t>transnacionalidade</a:t>
            </a:r>
            <a:r>
              <a:rPr lang="pt-PT" altLang="pt-PT" sz="2800" b="1" dirty="0">
                <a:solidFill>
                  <a:srgbClr val="006600"/>
                </a:solidFill>
                <a:latin typeface="Abadi" panose="020B0604020104020204" pitchFamily="34" charset="0"/>
              </a:rPr>
              <a:t> do combate ao branqueamento</a:t>
            </a:r>
          </a:p>
          <a:p>
            <a:endParaRPr lang="pt-PT" altLang="pt-PT" sz="2800" b="1" dirty="0">
              <a:solidFill>
                <a:srgbClr val="006600"/>
              </a:solidFill>
              <a:latin typeface="Abadi" panose="020B0604020104020204" pitchFamily="34" charset="0"/>
            </a:endParaRPr>
          </a:p>
          <a:p>
            <a:endParaRPr lang="pt-PT" altLang="pt-PT" sz="1000" b="1" dirty="0">
              <a:solidFill>
                <a:srgbClr val="006600"/>
              </a:solidFill>
              <a:latin typeface="Abadi" panose="020B0604020104020204" pitchFamily="34" charset="0"/>
            </a:endParaRPr>
          </a:p>
          <a:p>
            <a:pPr>
              <a:lnSpc>
                <a:spcPct val="160000"/>
              </a:lnSpc>
            </a:pPr>
            <a:r>
              <a:rPr lang="pt-PT" sz="2800" b="1" dirty="0">
                <a:latin typeface="Abadi" panose="020B0604020104020204" pitchFamily="34" charset="0"/>
              </a:rPr>
              <a:t>O Grupo de Ação Financeira Internacional (GAFI)</a:t>
            </a:r>
          </a:p>
          <a:p>
            <a:pPr algn="just">
              <a:lnSpc>
                <a:spcPct val="160000"/>
              </a:lnSpc>
            </a:pPr>
            <a:r>
              <a:rPr lang="pt-PT" sz="2800" dirty="0">
                <a:latin typeface="Abadi" panose="020B0604020104020204" pitchFamily="34" charset="0"/>
              </a:rPr>
              <a:t>“Organismo intergovernamental, cujo objetivo é o de desenvolver e promover uma resposta internacional para o combate ao branqueamento de capitais e ao financiamento do terrorismo”</a:t>
            </a:r>
            <a:endParaRPr lang="pt-PT" altLang="pt-PT" sz="2800" dirty="0">
              <a:latin typeface="Abadi" panose="020B0604020104020204" pitchFamily="34" charset="0"/>
            </a:endParaRPr>
          </a:p>
          <a:p>
            <a:pPr>
              <a:lnSpc>
                <a:spcPct val="160000"/>
              </a:lnSpc>
            </a:pPr>
            <a:endParaRPr lang="pt-PT" sz="1000" dirty="0">
              <a:latin typeface="Abadi" panose="020B0604020104020204" pitchFamily="34" charset="0"/>
            </a:endParaRPr>
          </a:p>
          <a:p>
            <a:pPr>
              <a:lnSpc>
                <a:spcPct val="160000"/>
              </a:lnSpc>
            </a:pPr>
            <a:r>
              <a:rPr lang="pt-PT" sz="2800" b="1" dirty="0">
                <a:latin typeface="Abadi" panose="020B0604020104020204" pitchFamily="34" charset="0"/>
              </a:rPr>
              <a:t>As Recomendações do GAFI </a:t>
            </a:r>
          </a:p>
          <a:p>
            <a:pPr algn="just">
              <a:lnSpc>
                <a:spcPct val="160000"/>
              </a:lnSpc>
            </a:pPr>
            <a:r>
              <a:rPr lang="pt-PT" sz="2800" dirty="0">
                <a:latin typeface="Abadi" panose="020B0604020104020204" pitchFamily="34" charset="0"/>
              </a:rPr>
              <a:t>“Um conjunto de ações obrigatórias para um país que deseje ser considerado pela comunidade internacional como cumprindo os padrões internacionais nesta matéria”</a:t>
            </a:r>
            <a:endParaRPr lang="pt-PT" altLang="pt-PT" sz="2800" b="1" dirty="0">
              <a:solidFill>
                <a:srgbClr val="006600"/>
              </a:solidFill>
              <a:latin typeface="Abadi" panose="020B0604020104020204" pitchFamily="34" charset="0"/>
            </a:endParaRPr>
          </a:p>
          <a:p>
            <a:endParaRPr lang="pt-PT" altLang="pt-PT" sz="2800" b="1" dirty="0">
              <a:solidFill>
                <a:srgbClr val="006600"/>
              </a:solidFill>
              <a:latin typeface="Abadi" panose="020B0604020104020204" pitchFamily="34" charset="0"/>
            </a:endParaRPr>
          </a:p>
          <a:p>
            <a:endParaRPr lang="pt-PT" altLang="pt-PT" b="1" dirty="0">
              <a:solidFill>
                <a:srgbClr val="006600"/>
              </a:solidFill>
              <a:latin typeface="Abadi" panose="020B0604020104020204" pitchFamily="34" charset="0"/>
            </a:endParaRPr>
          </a:p>
          <a:p>
            <a:pPr>
              <a:lnSpc>
                <a:spcPct val="150000"/>
              </a:lnSpc>
            </a:pPr>
            <a:endParaRPr lang="pt-PT" altLang="pt-PT" sz="900" b="1" dirty="0">
              <a:latin typeface="Abadi" panose="020B0604020104020204" pitchFamily="34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5CC6962-DEA6-4F47-BE75-7E1473076A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450" y="208566"/>
            <a:ext cx="1653379" cy="1219542"/>
          </a:xfrm>
          <a:prstGeom prst="rect">
            <a:avLst/>
          </a:prstGeom>
        </p:spPr>
      </p:pic>
      <p:sp>
        <p:nvSpPr>
          <p:cNvPr id="3" name="Marcador de Posição do Número do Diapositivo 2">
            <a:extLst>
              <a:ext uri="{FF2B5EF4-FFF2-40B4-BE49-F238E27FC236}">
                <a16:creationId xmlns:a16="http://schemas.microsoft.com/office/drawing/2014/main" id="{358D0C5F-D77C-4E98-AEC5-5846D43A6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E4C7-B609-4760-B577-6FEC77A9B8FD}" type="slidenum">
              <a:rPr lang="pt-PT" b="1" smtClean="0">
                <a:solidFill>
                  <a:schemeClr val="tx1"/>
                </a:solidFill>
              </a:rPr>
              <a:t>5</a:t>
            </a:fld>
            <a:endParaRPr lang="pt-PT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236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11D5D8-29B4-4231-8583-9BF1564862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5320" y="365125"/>
            <a:ext cx="5120114" cy="16927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br>
              <a:rPr lang="en-US" sz="1400"/>
            </a:br>
            <a:br>
              <a:rPr lang="en-US" sz="1400"/>
            </a:br>
            <a:br>
              <a:rPr lang="en-US" sz="1400"/>
            </a:br>
            <a:br>
              <a:rPr lang="en-US" sz="1400"/>
            </a:br>
            <a:br>
              <a:rPr lang="en-US" sz="1400"/>
            </a:br>
            <a:br>
              <a:rPr lang="en-US" sz="1400"/>
            </a:br>
            <a:r>
              <a:rPr lang="en-US" sz="1400"/>
              <a:t>                                                        </a:t>
            </a:r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8B7B348F-EC82-43A0-925E-2835C8558B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826" y="0"/>
            <a:ext cx="11489635" cy="6858000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en-US" altLang="pt-PT" sz="1700" dirty="0"/>
          </a:p>
          <a:p>
            <a:pPr>
              <a:spcBef>
                <a:spcPts val="0"/>
              </a:spcBef>
            </a:pPr>
            <a:r>
              <a:rPr lang="pt-PT" altLang="pt-PT" sz="1700" b="1" dirty="0"/>
              <a:t> </a:t>
            </a:r>
            <a:r>
              <a:rPr lang="pt-PT" altLang="pt-PT" sz="2800" b="1" dirty="0">
                <a:solidFill>
                  <a:srgbClr val="006600"/>
                </a:solidFill>
                <a:latin typeface="Abadi" panose="020B0604020104020204" pitchFamily="34" charset="0"/>
              </a:rPr>
              <a:t>Como se combate?</a:t>
            </a:r>
          </a:p>
          <a:p>
            <a:pPr>
              <a:lnSpc>
                <a:spcPct val="160000"/>
              </a:lnSpc>
            </a:pPr>
            <a:endParaRPr lang="pt-PT" altLang="pt-PT" sz="800" b="1" dirty="0">
              <a:latin typeface="Abadi" panose="020B0604020104020204" pitchFamily="34" charset="0"/>
            </a:endParaRPr>
          </a:p>
          <a:p>
            <a:pPr algn="just">
              <a:lnSpc>
                <a:spcPct val="160000"/>
              </a:lnSpc>
            </a:pPr>
            <a:r>
              <a:rPr lang="pt-PT" altLang="pt-PT" b="1" dirty="0">
                <a:latin typeface="Abadi" panose="020B0604020104020204" pitchFamily="34" charset="0"/>
              </a:rPr>
              <a:t>    </a:t>
            </a:r>
            <a:r>
              <a:rPr lang="pt-PT" altLang="pt-PT" sz="2800" b="1" dirty="0">
                <a:latin typeface="Abadi" panose="020B0604020104020204" pitchFamily="34" charset="0"/>
              </a:rPr>
              <a:t>Medidas punitivas</a:t>
            </a:r>
          </a:p>
          <a:p>
            <a:pPr algn="just">
              <a:lnSpc>
                <a:spcPct val="160000"/>
              </a:lnSpc>
            </a:pPr>
            <a:endParaRPr lang="pt-PT" altLang="pt-PT" sz="800" b="1" dirty="0">
              <a:latin typeface="Abadi" panose="020B0604020104020204" pitchFamily="34" charset="0"/>
            </a:endParaRPr>
          </a:p>
          <a:p>
            <a:pPr marL="457200" indent="-457200" algn="just">
              <a:lnSpc>
                <a:spcPct val="170000"/>
              </a:lnSpc>
              <a:spcBef>
                <a:spcPts val="0"/>
              </a:spcBef>
              <a:buClr>
                <a:srgbClr val="006600"/>
              </a:buClr>
              <a:buFont typeface="Courier New" panose="02070309020205020404" pitchFamily="49" charset="0"/>
              <a:buChar char="o"/>
            </a:pPr>
            <a:r>
              <a:rPr lang="pt-PT" dirty="0">
                <a:latin typeface="Abadi" panose="020B0604020104020204" pitchFamily="34" charset="0"/>
              </a:rPr>
              <a:t>Crime de branqueamento (</a:t>
            </a:r>
            <a:r>
              <a:rPr lang="pt-PT" dirty="0" err="1">
                <a:latin typeface="Abadi" panose="020B0604020104020204" pitchFamily="34" charset="0"/>
              </a:rPr>
              <a:t>art</a:t>
            </a:r>
            <a:r>
              <a:rPr lang="pt-PT" dirty="0">
                <a:latin typeface="Abadi" panose="020B0604020104020204" pitchFamily="34" charset="0"/>
              </a:rPr>
              <a:t>. 368.º-A do Código Penal)</a:t>
            </a:r>
          </a:p>
          <a:p>
            <a:pPr marL="457200" indent="-457200" algn="just">
              <a:lnSpc>
                <a:spcPct val="160000"/>
              </a:lnSpc>
              <a:buClr>
                <a:srgbClr val="006600"/>
              </a:buClr>
              <a:buFont typeface="Courier New" panose="02070309020205020404" pitchFamily="49" charset="0"/>
              <a:buChar char="o"/>
            </a:pPr>
            <a:r>
              <a:rPr lang="pt-PT" dirty="0">
                <a:latin typeface="Abadi" panose="020B0604020104020204" pitchFamily="34" charset="0"/>
              </a:rPr>
              <a:t>Crime de financiamento ao terrorismo (</a:t>
            </a:r>
            <a:r>
              <a:rPr lang="pt-PT" dirty="0" err="1">
                <a:latin typeface="Abadi" panose="020B0604020104020204" pitchFamily="34" charset="0"/>
              </a:rPr>
              <a:t>art</a:t>
            </a:r>
            <a:r>
              <a:rPr lang="pt-PT" dirty="0">
                <a:latin typeface="Abadi" panose="020B0604020104020204" pitchFamily="34" charset="0"/>
              </a:rPr>
              <a:t>. 5.º-A da Lei n.º 52/2003)</a:t>
            </a:r>
          </a:p>
          <a:p>
            <a:pPr marL="457200" indent="-457200" algn="just">
              <a:lnSpc>
                <a:spcPct val="160000"/>
              </a:lnSpc>
              <a:buClr>
                <a:srgbClr val="006600"/>
              </a:buClr>
              <a:buFont typeface="Courier New" panose="02070309020205020404" pitchFamily="49" charset="0"/>
              <a:buChar char="o"/>
            </a:pPr>
            <a:r>
              <a:rPr lang="pt-PT" dirty="0">
                <a:latin typeface="Abadi" panose="020B0604020104020204" pitchFamily="34" charset="0"/>
              </a:rPr>
              <a:t>Perda de bens a favor do Estado</a:t>
            </a:r>
          </a:p>
          <a:p>
            <a:pPr algn="just">
              <a:lnSpc>
                <a:spcPct val="160000"/>
              </a:lnSpc>
            </a:pPr>
            <a:endParaRPr lang="pt-PT" altLang="pt-PT" sz="800" b="1" dirty="0">
              <a:latin typeface="Abadi" panose="020B0604020104020204" pitchFamily="34" charset="0"/>
            </a:endParaRPr>
          </a:p>
          <a:p>
            <a:pPr algn="just">
              <a:lnSpc>
                <a:spcPct val="160000"/>
              </a:lnSpc>
            </a:pPr>
            <a:r>
              <a:rPr lang="pt-PT" altLang="pt-PT" b="1" dirty="0">
                <a:latin typeface="Abadi" panose="020B0604020104020204" pitchFamily="34" charset="0"/>
              </a:rPr>
              <a:t>     </a:t>
            </a:r>
            <a:r>
              <a:rPr lang="pt-PT" altLang="pt-PT" sz="2800" b="1" dirty="0">
                <a:latin typeface="Abadi" panose="020B0604020104020204" pitchFamily="34" charset="0"/>
              </a:rPr>
              <a:t>Medidas gerais de prevenção e repressão</a:t>
            </a:r>
          </a:p>
          <a:p>
            <a:pPr marL="457200" indent="-457200" algn="just">
              <a:lnSpc>
                <a:spcPct val="160000"/>
              </a:lnSpc>
              <a:buClr>
                <a:srgbClr val="006600"/>
              </a:buClr>
              <a:buFont typeface="Courier New" panose="02070309020205020404" pitchFamily="49" charset="0"/>
              <a:buChar char="o"/>
            </a:pPr>
            <a:r>
              <a:rPr lang="pt-PT" altLang="pt-PT" dirty="0">
                <a:latin typeface="Abadi" panose="020B0604020104020204" pitchFamily="34" charset="0"/>
              </a:rPr>
              <a:t>Dispositivo legal regulatório do combate ao BC/FT</a:t>
            </a:r>
            <a:endParaRPr lang="pt-PT" dirty="0">
              <a:latin typeface="Abadi" panose="020B0604020104020204" pitchFamily="34" charset="0"/>
            </a:endParaRPr>
          </a:p>
          <a:p>
            <a:pPr marL="457200" indent="-457200" algn="just">
              <a:lnSpc>
                <a:spcPct val="160000"/>
              </a:lnSpc>
              <a:buClr>
                <a:srgbClr val="006600"/>
              </a:buClr>
              <a:buFont typeface="Courier New" panose="02070309020205020404" pitchFamily="49" charset="0"/>
              <a:buChar char="o"/>
            </a:pPr>
            <a:r>
              <a:rPr lang="pt-PT" dirty="0">
                <a:latin typeface="Abadi" panose="020B0604020104020204" pitchFamily="34" charset="0"/>
              </a:rPr>
              <a:t> Mecanismos de Cooperação nacional e internacional</a:t>
            </a:r>
            <a:endParaRPr lang="en-US" dirty="0">
              <a:latin typeface="Abadi" panose="020B0604020104020204" pitchFamily="34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5CC6962-DEA6-4F47-BE75-7E1473076A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450" y="208566"/>
            <a:ext cx="1653379" cy="1219542"/>
          </a:xfrm>
          <a:prstGeom prst="rect">
            <a:avLst/>
          </a:prstGeom>
        </p:spPr>
      </p:pic>
      <p:sp>
        <p:nvSpPr>
          <p:cNvPr id="3" name="Marcador de Posição do Número do Diapositivo 2">
            <a:extLst>
              <a:ext uri="{FF2B5EF4-FFF2-40B4-BE49-F238E27FC236}">
                <a16:creationId xmlns:a16="http://schemas.microsoft.com/office/drawing/2014/main" id="{BFA1F47F-1341-49CA-AF4C-73973DC87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E4C7-B609-4760-B577-6FEC77A9B8FD}" type="slidenum">
              <a:rPr lang="pt-PT" sz="1400" b="1" smtClean="0">
                <a:solidFill>
                  <a:schemeClr val="tx1"/>
                </a:solidFill>
              </a:rPr>
              <a:t>6</a:t>
            </a:fld>
            <a:endParaRPr lang="pt-PT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157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11D5D8-29B4-4231-8583-9BF1564862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5320" y="365125"/>
            <a:ext cx="5120114" cy="16927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br>
              <a:rPr lang="en-US" sz="1400"/>
            </a:br>
            <a:br>
              <a:rPr lang="en-US" sz="1400"/>
            </a:br>
            <a:br>
              <a:rPr lang="en-US" sz="1400"/>
            </a:br>
            <a:br>
              <a:rPr lang="en-US" sz="1400"/>
            </a:br>
            <a:br>
              <a:rPr lang="en-US" sz="1400"/>
            </a:br>
            <a:br>
              <a:rPr lang="en-US" sz="1400"/>
            </a:br>
            <a:r>
              <a:rPr lang="en-US" sz="1400"/>
              <a:t>                                                        </a:t>
            </a:r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8B7B348F-EC82-43A0-925E-2835C8558B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5320" y="212033"/>
            <a:ext cx="10984230" cy="6280842"/>
          </a:xfr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endParaRPr lang="en-US" altLang="pt-PT" sz="1700" dirty="0"/>
          </a:p>
          <a:p>
            <a:r>
              <a:rPr lang="pt-PT" altLang="pt-PT" sz="3800" b="1" dirty="0">
                <a:latin typeface="Abadi" panose="020B0604020104020204" pitchFamily="34" charset="0"/>
              </a:rPr>
              <a:t>   </a:t>
            </a:r>
            <a:r>
              <a:rPr lang="pt-PT" altLang="pt-PT" sz="4000" b="1" dirty="0">
                <a:solidFill>
                  <a:srgbClr val="006600"/>
                </a:solidFill>
                <a:latin typeface="Abadi" panose="020B0604020104020204" pitchFamily="34" charset="0"/>
              </a:rPr>
              <a:t>A linha do tempo normativo…</a:t>
            </a:r>
          </a:p>
          <a:p>
            <a:endParaRPr lang="pt-PT" altLang="pt-PT" sz="1000" b="1" dirty="0">
              <a:solidFill>
                <a:srgbClr val="006600"/>
              </a:solidFill>
              <a:latin typeface="Abadi" panose="020B0604020104020204" pitchFamily="34" charset="0"/>
            </a:endParaRPr>
          </a:p>
          <a:p>
            <a:endParaRPr lang="pt-PT" altLang="pt-PT" sz="1000" b="1" dirty="0">
              <a:solidFill>
                <a:srgbClr val="006600"/>
              </a:solidFill>
              <a:latin typeface="Abadi" panose="020B0604020104020204" pitchFamily="34" charset="0"/>
            </a:endParaRPr>
          </a:p>
          <a:p>
            <a:pPr algn="just">
              <a:lnSpc>
                <a:spcPct val="220000"/>
              </a:lnSpc>
              <a:spcBef>
                <a:spcPts val="0"/>
              </a:spcBef>
            </a:pPr>
            <a:r>
              <a:rPr lang="pt-PT" sz="3300" b="1" i="0" dirty="0">
                <a:solidFill>
                  <a:srgbClr val="006600"/>
                </a:solidFill>
                <a:effectLst/>
                <a:latin typeface="Abadi" panose="020B0604020104020204" pitchFamily="34" charset="0"/>
              </a:rPr>
              <a:t>Diretiva n.º 91/308/CEE </a:t>
            </a:r>
            <a:r>
              <a:rPr lang="pt-PT" sz="3300" b="0" i="0" dirty="0">
                <a:solidFill>
                  <a:srgbClr val="333333"/>
                </a:solidFill>
                <a:effectLst/>
                <a:latin typeface="Abadi" panose="020B0604020104020204" pitchFamily="34" charset="0"/>
              </a:rPr>
              <a:t>      </a:t>
            </a:r>
            <a:r>
              <a:rPr lang="pt-PT" sz="3300" b="1" i="0" dirty="0">
                <a:solidFill>
                  <a:srgbClr val="006600"/>
                </a:solidFill>
                <a:effectLst/>
                <a:latin typeface="Abadi" panose="020B0604020104020204" pitchFamily="34" charset="0"/>
              </a:rPr>
              <a:t>Lei n.º 10/2002</a:t>
            </a:r>
            <a:r>
              <a:rPr lang="pt-PT" sz="3300" b="0" i="0" dirty="0">
                <a:solidFill>
                  <a:srgbClr val="333333"/>
                </a:solidFill>
                <a:effectLst/>
                <a:latin typeface="Abadi" panose="020B0604020104020204" pitchFamily="34" charset="0"/>
              </a:rPr>
              <a:t>, que altera o Decreto-Lei n.º 325/95</a:t>
            </a:r>
            <a:endParaRPr lang="pt-PT" sz="3300" dirty="0">
              <a:solidFill>
                <a:srgbClr val="666666"/>
              </a:solidFill>
              <a:latin typeface="Abadi" panose="020B0604020104020204" pitchFamily="34" charset="0"/>
            </a:endParaRPr>
          </a:p>
          <a:p>
            <a:pPr algn="just">
              <a:lnSpc>
                <a:spcPct val="220000"/>
              </a:lnSpc>
              <a:spcBef>
                <a:spcPts val="0"/>
              </a:spcBef>
            </a:pPr>
            <a:r>
              <a:rPr lang="pt-PT" sz="3300" b="1" i="0" dirty="0">
                <a:solidFill>
                  <a:srgbClr val="006600"/>
                </a:solidFill>
                <a:effectLst/>
                <a:latin typeface="Abadi" panose="020B0604020104020204" pitchFamily="34" charset="0"/>
              </a:rPr>
              <a:t>Diretiva n.º 2001/97/CE</a:t>
            </a:r>
            <a:r>
              <a:rPr lang="pt-PT" sz="3300" i="0" dirty="0">
                <a:effectLst/>
                <a:latin typeface="Abadi" panose="020B0604020104020204" pitchFamily="34" charset="0"/>
              </a:rPr>
              <a:t>          </a:t>
            </a:r>
            <a:r>
              <a:rPr lang="pt-PT" altLang="pt-PT" sz="3300" b="1" dirty="0">
                <a:solidFill>
                  <a:srgbClr val="006600"/>
                </a:solidFill>
                <a:latin typeface="Abadi" panose="020B0604020104020204" pitchFamily="34" charset="0"/>
              </a:rPr>
              <a:t>Lei n.º 11/2004</a:t>
            </a:r>
          </a:p>
          <a:p>
            <a:pPr algn="just">
              <a:lnSpc>
                <a:spcPct val="220000"/>
              </a:lnSpc>
              <a:spcBef>
                <a:spcPts val="0"/>
              </a:spcBef>
            </a:pPr>
            <a:r>
              <a:rPr lang="pt-PT" altLang="pt-PT" sz="3300" b="1" dirty="0">
                <a:solidFill>
                  <a:srgbClr val="006600"/>
                </a:solidFill>
                <a:latin typeface="Abadi" panose="020B0604020104020204" pitchFamily="34" charset="0"/>
              </a:rPr>
              <a:t>Diretiva </a:t>
            </a:r>
            <a:r>
              <a:rPr lang="pt-PT" sz="3300" b="1" dirty="0">
                <a:solidFill>
                  <a:srgbClr val="006600"/>
                </a:solidFill>
                <a:latin typeface="Abadi" panose="020B0604020104020204" pitchFamily="34" charset="0"/>
              </a:rPr>
              <a:t>2005/60/CE </a:t>
            </a:r>
            <a:r>
              <a:rPr lang="pt-PT" sz="3300" dirty="0">
                <a:latin typeface="Abadi" panose="020B0604020104020204" pitchFamily="34" charset="0"/>
              </a:rPr>
              <a:t>e </a:t>
            </a:r>
            <a:r>
              <a:rPr lang="pt-PT" sz="3300" b="1" dirty="0">
                <a:solidFill>
                  <a:srgbClr val="006600"/>
                </a:solidFill>
                <a:latin typeface="Abadi" panose="020B0604020104020204" pitchFamily="34" charset="0"/>
              </a:rPr>
              <a:t>Diretiva 2006/70/CE</a:t>
            </a:r>
            <a:r>
              <a:rPr lang="pt-PT" sz="3300" dirty="0">
                <a:latin typeface="Abadi" panose="020B0604020104020204" pitchFamily="34" charset="0"/>
              </a:rPr>
              <a:t>, que estabelece medidas de execução da Diretiva 2005/60/CE           </a:t>
            </a:r>
            <a:r>
              <a:rPr lang="pt-PT" altLang="pt-PT" sz="3300" b="1" dirty="0">
                <a:solidFill>
                  <a:srgbClr val="006600"/>
                </a:solidFill>
                <a:latin typeface="Abadi" panose="020B0604020104020204" pitchFamily="34" charset="0"/>
              </a:rPr>
              <a:t>Lei </a:t>
            </a:r>
            <a:r>
              <a:rPr lang="pt-PT" sz="3300" b="1" dirty="0">
                <a:solidFill>
                  <a:srgbClr val="006600"/>
                </a:solidFill>
                <a:latin typeface="Abadi" panose="020B0604020104020204" pitchFamily="34" charset="0"/>
              </a:rPr>
              <a:t>n.º 25/2008</a:t>
            </a:r>
            <a:endParaRPr lang="pt-PT" altLang="pt-PT" sz="3300" b="1" dirty="0">
              <a:solidFill>
                <a:srgbClr val="006600"/>
              </a:solidFill>
              <a:latin typeface="Abadi" panose="020B0604020104020204" pitchFamily="34" charset="0"/>
            </a:endParaRPr>
          </a:p>
          <a:p>
            <a:pPr algn="just">
              <a:lnSpc>
                <a:spcPct val="220000"/>
              </a:lnSpc>
              <a:spcBef>
                <a:spcPts val="0"/>
              </a:spcBef>
            </a:pPr>
            <a:r>
              <a:rPr lang="pt-PT" altLang="pt-PT" sz="3300" b="1" dirty="0">
                <a:solidFill>
                  <a:srgbClr val="006600"/>
                </a:solidFill>
                <a:latin typeface="Abadi" panose="020B0604020104020204" pitchFamily="34" charset="0"/>
              </a:rPr>
              <a:t>Diretiva </a:t>
            </a:r>
            <a:r>
              <a:rPr lang="pt-PT" sz="3300" b="1" i="0" dirty="0">
                <a:solidFill>
                  <a:srgbClr val="006600"/>
                </a:solidFill>
                <a:effectLst/>
                <a:latin typeface="Abadi" panose="020B0604020104020204" pitchFamily="34" charset="0"/>
              </a:rPr>
              <a:t>2015/849/</a:t>
            </a:r>
            <a:r>
              <a:rPr lang="pt-PT" sz="3300" b="1" dirty="0">
                <a:solidFill>
                  <a:srgbClr val="006600"/>
                </a:solidFill>
                <a:latin typeface="Abadi" panose="020B0604020104020204" pitchFamily="34" charset="0"/>
              </a:rPr>
              <a:t>UE</a:t>
            </a:r>
            <a:r>
              <a:rPr lang="pt-PT" sz="3300" b="1" i="0" dirty="0">
                <a:solidFill>
                  <a:srgbClr val="006600"/>
                </a:solidFill>
                <a:effectLst/>
                <a:latin typeface="Abadi" panose="020B0604020104020204" pitchFamily="34" charset="0"/>
              </a:rPr>
              <a:t>  </a:t>
            </a:r>
            <a:r>
              <a:rPr lang="pt-PT" sz="3300" i="0" dirty="0">
                <a:effectLst/>
                <a:latin typeface="Abadi" panose="020B0604020104020204" pitchFamily="34" charset="0"/>
              </a:rPr>
              <a:t>e </a:t>
            </a:r>
            <a:r>
              <a:rPr lang="pt-PT" sz="3300" b="1" i="0" dirty="0">
                <a:solidFill>
                  <a:srgbClr val="006600"/>
                </a:solidFill>
                <a:effectLst/>
                <a:latin typeface="Abadi" panose="020B0604020104020204" pitchFamily="34" charset="0"/>
              </a:rPr>
              <a:t>Diretiva 2016/2258/UE</a:t>
            </a:r>
            <a:r>
              <a:rPr lang="pt-PT" sz="3300" dirty="0">
                <a:latin typeface="Abadi" panose="020B0604020104020204" pitchFamily="34" charset="0"/>
              </a:rPr>
              <a:t>        </a:t>
            </a:r>
            <a:r>
              <a:rPr lang="pt-PT" sz="3300" b="1" i="0" dirty="0">
                <a:solidFill>
                  <a:srgbClr val="006600"/>
                </a:solidFill>
                <a:effectLst/>
                <a:latin typeface="Abadi" panose="020B0604020104020204" pitchFamily="34" charset="0"/>
              </a:rPr>
              <a:t>Lei n.º 83/2017</a:t>
            </a:r>
            <a:endParaRPr lang="pt-PT" altLang="pt-PT" sz="3300" b="1" dirty="0">
              <a:solidFill>
                <a:srgbClr val="006600"/>
              </a:solidFill>
              <a:latin typeface="Abadi" panose="020B0604020104020204" pitchFamily="34" charset="0"/>
            </a:endParaRPr>
          </a:p>
          <a:p>
            <a:pPr algn="just">
              <a:lnSpc>
                <a:spcPct val="220000"/>
              </a:lnSpc>
              <a:spcBef>
                <a:spcPts val="0"/>
              </a:spcBef>
            </a:pPr>
            <a:r>
              <a:rPr lang="pt-PT" sz="3300" b="1" i="0" dirty="0">
                <a:solidFill>
                  <a:srgbClr val="006600"/>
                </a:solidFill>
                <a:effectLst/>
                <a:latin typeface="Abadi" panose="020B0604020104020204" pitchFamily="34" charset="0"/>
              </a:rPr>
              <a:t>Diretiva (UE) 2018/843</a:t>
            </a:r>
            <a:r>
              <a:rPr lang="pt-PT" sz="3300" i="0" dirty="0">
                <a:effectLst/>
                <a:latin typeface="Abadi" panose="020B0604020104020204" pitchFamily="34" charset="0"/>
              </a:rPr>
              <a:t>, que altera a Diretiva (UE) 2015/849 </a:t>
            </a:r>
            <a:r>
              <a:rPr lang="pt-PT" sz="3300" dirty="0">
                <a:latin typeface="Abadi" panose="020B0604020104020204" pitchFamily="34" charset="0"/>
              </a:rPr>
              <a:t>e</a:t>
            </a:r>
            <a:r>
              <a:rPr lang="pt-PT" sz="3300" i="0" dirty="0">
                <a:effectLst/>
                <a:latin typeface="Abadi" panose="020B0604020104020204" pitchFamily="34" charset="0"/>
              </a:rPr>
              <a:t> </a:t>
            </a:r>
            <a:r>
              <a:rPr lang="pt-PT" sz="3300" b="1" i="0" dirty="0">
                <a:solidFill>
                  <a:srgbClr val="006600"/>
                </a:solidFill>
                <a:effectLst/>
                <a:latin typeface="Abadi" panose="020B0604020104020204" pitchFamily="34" charset="0"/>
              </a:rPr>
              <a:t>Diretiva (UE) 2018/1673        </a:t>
            </a:r>
          </a:p>
          <a:p>
            <a:pPr>
              <a:lnSpc>
                <a:spcPct val="220000"/>
              </a:lnSpc>
              <a:spcBef>
                <a:spcPts val="0"/>
              </a:spcBef>
            </a:pPr>
            <a:endParaRPr lang="pt-PT" sz="3300" b="1" i="0" dirty="0">
              <a:solidFill>
                <a:srgbClr val="006600"/>
              </a:solidFill>
              <a:effectLst/>
              <a:latin typeface="Abadi" panose="020B0604020104020204" pitchFamily="34" charset="0"/>
            </a:endParaRPr>
          </a:p>
          <a:p>
            <a:pPr>
              <a:lnSpc>
                <a:spcPct val="220000"/>
              </a:lnSpc>
              <a:spcBef>
                <a:spcPts val="0"/>
              </a:spcBef>
            </a:pPr>
            <a:r>
              <a:rPr lang="pt-PT" sz="3300" b="1" i="0" dirty="0">
                <a:solidFill>
                  <a:srgbClr val="006600"/>
                </a:solidFill>
                <a:effectLst/>
                <a:latin typeface="Abadi" panose="020B0604020104020204" pitchFamily="34" charset="0"/>
              </a:rPr>
              <a:t>Lei n.º 58/2020</a:t>
            </a:r>
            <a:r>
              <a:rPr lang="pt-PT" sz="3300" i="0" dirty="0">
                <a:effectLst/>
                <a:latin typeface="Abadi" panose="020B0604020104020204" pitchFamily="34" charset="0"/>
              </a:rPr>
              <a:t>, que altera a </a:t>
            </a:r>
            <a:r>
              <a:rPr lang="pt-PT" sz="3300" b="1" i="0" dirty="0">
                <a:solidFill>
                  <a:srgbClr val="006600"/>
                </a:solidFill>
                <a:effectLst/>
                <a:latin typeface="Abadi" panose="020B0604020104020204" pitchFamily="34" charset="0"/>
              </a:rPr>
              <a:t>Lei n.º 83/2017</a:t>
            </a:r>
            <a:endParaRPr lang="pt-PT" altLang="pt-PT" sz="3300" b="1" dirty="0">
              <a:latin typeface="Abadi" panose="020B0604020104020204" pitchFamily="34" charset="0"/>
            </a:endParaRPr>
          </a:p>
        </p:txBody>
      </p:sp>
      <p:cxnSp>
        <p:nvCxnSpPr>
          <p:cNvPr id="4" name="Conexão reta unidirecional 3">
            <a:extLst>
              <a:ext uri="{FF2B5EF4-FFF2-40B4-BE49-F238E27FC236}">
                <a16:creationId xmlns:a16="http://schemas.microsoft.com/office/drawing/2014/main" id="{79875EEE-E068-4795-AA09-2F7E74237B0B}"/>
              </a:ext>
            </a:extLst>
          </p:cNvPr>
          <p:cNvCxnSpPr>
            <a:cxnSpLocks/>
          </p:cNvCxnSpPr>
          <p:nvPr/>
        </p:nvCxnSpPr>
        <p:spPr>
          <a:xfrm>
            <a:off x="5560365" y="5153025"/>
            <a:ext cx="0" cy="352425"/>
          </a:xfrm>
          <a:prstGeom prst="straightConnector1">
            <a:avLst/>
          </a:prstGeom>
          <a:ln w="28575">
            <a:solidFill>
              <a:srgbClr val="0066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xão reta unidirecional 7">
            <a:extLst>
              <a:ext uri="{FF2B5EF4-FFF2-40B4-BE49-F238E27FC236}">
                <a16:creationId xmlns:a16="http://schemas.microsoft.com/office/drawing/2014/main" id="{CB042BD1-B505-49BE-B136-10B393860005}"/>
              </a:ext>
            </a:extLst>
          </p:cNvPr>
          <p:cNvCxnSpPr>
            <a:cxnSpLocks/>
          </p:cNvCxnSpPr>
          <p:nvPr/>
        </p:nvCxnSpPr>
        <p:spPr>
          <a:xfrm>
            <a:off x="6471027" y="4119493"/>
            <a:ext cx="461312" cy="0"/>
          </a:xfrm>
          <a:prstGeom prst="straightConnector1">
            <a:avLst/>
          </a:prstGeom>
          <a:ln w="28575">
            <a:solidFill>
              <a:srgbClr val="0066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xão reta unidirecional 8">
            <a:extLst>
              <a:ext uri="{FF2B5EF4-FFF2-40B4-BE49-F238E27FC236}">
                <a16:creationId xmlns:a16="http://schemas.microsoft.com/office/drawing/2014/main" id="{990FD029-AD73-4260-8181-7699CAFC1713}"/>
              </a:ext>
            </a:extLst>
          </p:cNvPr>
          <p:cNvCxnSpPr>
            <a:cxnSpLocks/>
          </p:cNvCxnSpPr>
          <p:nvPr/>
        </p:nvCxnSpPr>
        <p:spPr>
          <a:xfrm>
            <a:off x="3628083" y="2213164"/>
            <a:ext cx="461312" cy="0"/>
          </a:xfrm>
          <a:prstGeom prst="straightConnector1">
            <a:avLst/>
          </a:prstGeom>
          <a:ln w="28575">
            <a:solidFill>
              <a:srgbClr val="0066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xão reta unidirecional 9">
            <a:extLst>
              <a:ext uri="{FF2B5EF4-FFF2-40B4-BE49-F238E27FC236}">
                <a16:creationId xmlns:a16="http://schemas.microsoft.com/office/drawing/2014/main" id="{03CAB539-ACF0-493E-AF24-1C98ECAF3647}"/>
              </a:ext>
            </a:extLst>
          </p:cNvPr>
          <p:cNvCxnSpPr>
            <a:cxnSpLocks/>
          </p:cNvCxnSpPr>
          <p:nvPr/>
        </p:nvCxnSpPr>
        <p:spPr>
          <a:xfrm>
            <a:off x="2389833" y="3429000"/>
            <a:ext cx="461312" cy="0"/>
          </a:xfrm>
          <a:prstGeom prst="straightConnector1">
            <a:avLst/>
          </a:prstGeom>
          <a:ln w="28575">
            <a:solidFill>
              <a:srgbClr val="0066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Posição do Número do Diapositivo 2">
            <a:extLst>
              <a:ext uri="{FF2B5EF4-FFF2-40B4-BE49-F238E27FC236}">
                <a16:creationId xmlns:a16="http://schemas.microsoft.com/office/drawing/2014/main" id="{3357AD9C-E40A-420F-992A-88C0D8C05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453833"/>
            <a:ext cx="3342861" cy="267642"/>
          </a:xfrm>
        </p:spPr>
        <p:txBody>
          <a:bodyPr/>
          <a:lstStyle/>
          <a:p>
            <a:fld id="{DCD2E4C7-B609-4760-B577-6FEC77A9B8FD}" type="slidenum">
              <a:rPr lang="pt-PT" smtClean="0"/>
              <a:t>7</a:t>
            </a:fld>
            <a:endParaRPr lang="pt-PT" dirty="0"/>
          </a:p>
        </p:txBody>
      </p:sp>
      <p:cxnSp>
        <p:nvCxnSpPr>
          <p:cNvPr id="11" name="Conexão reta unidirecional 10">
            <a:extLst>
              <a:ext uri="{FF2B5EF4-FFF2-40B4-BE49-F238E27FC236}">
                <a16:creationId xmlns:a16="http://schemas.microsoft.com/office/drawing/2014/main" id="{56DB4E59-D2BD-407D-9EFE-7D7AC1CCA560}"/>
              </a:ext>
            </a:extLst>
          </p:cNvPr>
          <p:cNvCxnSpPr>
            <a:cxnSpLocks/>
          </p:cNvCxnSpPr>
          <p:nvPr/>
        </p:nvCxnSpPr>
        <p:spPr>
          <a:xfrm>
            <a:off x="3539749" y="1519244"/>
            <a:ext cx="461312" cy="0"/>
          </a:xfrm>
          <a:prstGeom prst="straightConnector1">
            <a:avLst/>
          </a:prstGeom>
          <a:ln w="28575">
            <a:solidFill>
              <a:srgbClr val="0066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4771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11D5D8-29B4-4231-8583-9BF1564862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5320" y="365125"/>
            <a:ext cx="5120114" cy="16927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br>
              <a:rPr lang="en-US" sz="1400"/>
            </a:br>
            <a:br>
              <a:rPr lang="en-US" sz="1400"/>
            </a:br>
            <a:br>
              <a:rPr lang="en-US" sz="1400"/>
            </a:br>
            <a:br>
              <a:rPr lang="en-US" sz="1400"/>
            </a:br>
            <a:br>
              <a:rPr lang="en-US" sz="1400"/>
            </a:br>
            <a:br>
              <a:rPr lang="en-US" sz="1400"/>
            </a:br>
            <a:r>
              <a:rPr lang="en-US" sz="1400"/>
              <a:t>                                                        </a:t>
            </a:r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8B7B348F-EC82-43A0-925E-2835C8558B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851" y="168810"/>
            <a:ext cx="11511978" cy="6284309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en-US" altLang="pt-PT" sz="1700" dirty="0"/>
          </a:p>
          <a:p>
            <a:r>
              <a:rPr lang="pt-PT" altLang="pt-PT" sz="1700" b="1" dirty="0"/>
              <a:t> </a:t>
            </a:r>
            <a:r>
              <a:rPr lang="pt-PT" altLang="pt-PT" sz="2800" b="1" dirty="0">
                <a:latin typeface="Garamond" panose="02020404030301010803" pitchFamily="18" charset="0"/>
              </a:rPr>
              <a:t> </a:t>
            </a:r>
            <a:r>
              <a:rPr lang="pt-PT" altLang="pt-PT" sz="2800" b="1" dirty="0">
                <a:solidFill>
                  <a:srgbClr val="006600"/>
                </a:solidFill>
                <a:latin typeface="Abadi" panose="020B0604020104020204" pitchFamily="34" charset="0"/>
              </a:rPr>
              <a:t> R</a:t>
            </a:r>
            <a:r>
              <a:rPr lang="pt-PT" sz="2800" b="1" dirty="0">
                <a:solidFill>
                  <a:srgbClr val="006600"/>
                </a:solidFill>
                <a:latin typeface="Abadi" panose="020B0604020104020204" pitchFamily="34" charset="0"/>
              </a:rPr>
              <a:t>egime jurídico-legal do branqueamento de capitais</a:t>
            </a:r>
            <a:endParaRPr lang="pt-PT" altLang="pt-PT" sz="2800" b="1" dirty="0">
              <a:solidFill>
                <a:srgbClr val="006600"/>
              </a:solidFill>
              <a:latin typeface="Abadi" panose="020B0604020104020204" pitchFamily="34" charset="0"/>
            </a:endParaRPr>
          </a:p>
          <a:p>
            <a:endParaRPr lang="pt-PT" sz="2800" b="1" i="0" dirty="0">
              <a:effectLst/>
              <a:latin typeface="Abadi" panose="020B0604020104020204" pitchFamily="34" charset="0"/>
            </a:endParaRPr>
          </a:p>
          <a:p>
            <a:r>
              <a:rPr lang="pt-PT" sz="2800" b="1" i="0" dirty="0">
                <a:effectLst/>
                <a:latin typeface="Abadi" panose="020B0604020104020204" pitchFamily="34" charset="0"/>
              </a:rPr>
              <a:t>Lei n.º 83/2017 (na redação dada pela Lei n.º 58/2020)</a:t>
            </a:r>
          </a:p>
          <a:p>
            <a:endParaRPr lang="pt-PT" altLang="pt-PT" sz="2800" b="1" dirty="0">
              <a:latin typeface="Abadi" panose="020B0604020104020204" pitchFamily="34" charset="0"/>
            </a:endParaRPr>
          </a:p>
          <a:p>
            <a:r>
              <a:rPr lang="pt-PT" altLang="pt-PT" sz="2800" b="1" dirty="0">
                <a:latin typeface="Abadi" panose="020B0604020104020204" pitchFamily="34" charset="0"/>
              </a:rPr>
              <a:t>Estipulação de um conjunto de obrigações e de deveres  </a:t>
            </a:r>
          </a:p>
          <a:p>
            <a:endParaRPr lang="pt-PT" altLang="pt-PT" sz="2800" b="1" dirty="0">
              <a:latin typeface="Abadi" panose="020B0604020104020204" pitchFamily="34" charset="0"/>
            </a:endParaRPr>
          </a:p>
          <a:p>
            <a:pPr marL="457200" indent="-457200" algn="just">
              <a:lnSpc>
                <a:spcPct val="150000"/>
              </a:lnSpc>
              <a:buClr>
                <a:srgbClr val="006600"/>
              </a:buClr>
              <a:buFont typeface="Courier New" panose="02070309020205020404" pitchFamily="49" charset="0"/>
              <a:buChar char="o"/>
            </a:pPr>
            <a:r>
              <a:rPr lang="pt-PT" altLang="pt-PT" sz="2800" b="1" dirty="0">
                <a:latin typeface="Abadi" panose="020B0604020104020204" pitchFamily="34" charset="0"/>
              </a:rPr>
              <a:t>Entidades obrigadas;</a:t>
            </a:r>
          </a:p>
          <a:p>
            <a:pPr marL="457200" indent="-457200" algn="just">
              <a:lnSpc>
                <a:spcPct val="150000"/>
              </a:lnSpc>
              <a:buClr>
                <a:srgbClr val="006600"/>
              </a:buClr>
              <a:buFont typeface="Courier New" panose="02070309020205020404" pitchFamily="49" charset="0"/>
              <a:buChar char="o"/>
            </a:pPr>
            <a:r>
              <a:rPr lang="pt-PT" altLang="pt-PT" sz="2800" b="1" dirty="0">
                <a:latin typeface="Abadi" panose="020B0604020104020204" pitchFamily="34" charset="0"/>
              </a:rPr>
              <a:t>Entidades auxiliares;</a:t>
            </a:r>
          </a:p>
          <a:p>
            <a:pPr marL="457200" indent="-457200" algn="just">
              <a:lnSpc>
                <a:spcPct val="150000"/>
              </a:lnSpc>
              <a:buClr>
                <a:srgbClr val="006600"/>
              </a:buClr>
              <a:buFont typeface="Courier New" panose="02070309020205020404" pitchFamily="49" charset="0"/>
              <a:buChar char="o"/>
            </a:pPr>
            <a:r>
              <a:rPr lang="pt-PT" altLang="pt-PT" sz="2800" b="1" dirty="0">
                <a:latin typeface="Abadi" panose="020B0604020104020204" pitchFamily="34" charset="0"/>
              </a:rPr>
              <a:t>Entidades sectoriais ou equiparadas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5CC6962-DEA6-4F47-BE75-7E1473076A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1559" y="168810"/>
            <a:ext cx="1136590" cy="838355"/>
          </a:xfrm>
          <a:prstGeom prst="rect">
            <a:avLst/>
          </a:prstGeom>
        </p:spPr>
      </p:pic>
      <p:sp>
        <p:nvSpPr>
          <p:cNvPr id="3" name="Marcador de Posição do Número do Diapositivo 2">
            <a:extLst>
              <a:ext uri="{FF2B5EF4-FFF2-40B4-BE49-F238E27FC236}">
                <a16:creationId xmlns:a16="http://schemas.microsoft.com/office/drawing/2014/main" id="{FB60F264-125A-4A62-9E35-0965E3329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E4C7-B609-4760-B577-6FEC77A9B8FD}" type="slidenum">
              <a:rPr lang="pt-PT" b="1" smtClean="0">
                <a:solidFill>
                  <a:schemeClr val="tx1"/>
                </a:solidFill>
              </a:rPr>
              <a:t>8</a:t>
            </a:fld>
            <a:endParaRPr lang="pt-PT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067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11D5D8-29B4-4231-8583-9BF1564862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5320" y="365125"/>
            <a:ext cx="5120114" cy="16927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br>
              <a:rPr lang="en-US" sz="1400"/>
            </a:br>
            <a:br>
              <a:rPr lang="en-US" sz="1400"/>
            </a:br>
            <a:br>
              <a:rPr lang="en-US" sz="1400"/>
            </a:br>
            <a:br>
              <a:rPr lang="en-US" sz="1400"/>
            </a:br>
            <a:br>
              <a:rPr lang="en-US" sz="1400"/>
            </a:br>
            <a:br>
              <a:rPr lang="en-US" sz="1400"/>
            </a:br>
            <a:r>
              <a:rPr lang="en-US" sz="1400"/>
              <a:t>                                                        </a:t>
            </a:r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8B7B348F-EC82-43A0-925E-2835C8558B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278" y="0"/>
            <a:ext cx="11794435" cy="6858000"/>
          </a:xfr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endParaRPr lang="en-US" altLang="pt-PT" sz="1700" dirty="0"/>
          </a:p>
          <a:p>
            <a:r>
              <a:rPr lang="pt-PT" altLang="pt-PT" sz="1700" b="1" dirty="0"/>
              <a:t> </a:t>
            </a:r>
            <a:r>
              <a:rPr lang="pt-PT" altLang="pt-PT" sz="2800" b="1" dirty="0">
                <a:latin typeface="Garamond" panose="02020404030301010803" pitchFamily="18" charset="0"/>
              </a:rPr>
              <a:t>  </a:t>
            </a:r>
            <a:r>
              <a:rPr lang="pt-PT" altLang="pt-PT" sz="2800" b="1" dirty="0">
                <a:solidFill>
                  <a:srgbClr val="006600"/>
                </a:solidFill>
                <a:latin typeface="Abadi" panose="020B0604020104020204" pitchFamily="34" charset="0"/>
              </a:rPr>
              <a:t>As entidades obrigadas:</a:t>
            </a:r>
          </a:p>
          <a:p>
            <a:endParaRPr lang="pt-PT" altLang="pt-PT" sz="2800" b="1" dirty="0">
              <a:solidFill>
                <a:srgbClr val="006600"/>
              </a:solidFill>
              <a:latin typeface="Abadi" panose="020B0604020104020204" pitchFamily="34" charset="0"/>
            </a:endParaRPr>
          </a:p>
          <a:p>
            <a:r>
              <a:rPr lang="pt-PT" altLang="pt-PT" sz="2800" b="1" dirty="0">
                <a:latin typeface="Abadi" panose="020B0604020104020204" pitchFamily="34" charset="0"/>
              </a:rPr>
              <a:t>Entidades financeiras e não financeiras</a:t>
            </a:r>
          </a:p>
          <a:p>
            <a:endParaRPr lang="pt-PT" altLang="pt-PT" sz="2800" b="1" dirty="0">
              <a:latin typeface="Abadi" panose="020B0604020104020204" pitchFamily="34" charset="0"/>
            </a:endParaRPr>
          </a:p>
          <a:p>
            <a:r>
              <a:rPr lang="pt-PT" altLang="pt-PT" sz="2800" b="1" dirty="0">
                <a:solidFill>
                  <a:srgbClr val="006600"/>
                </a:solidFill>
                <a:latin typeface="Abadi" panose="020B0604020104020204" pitchFamily="34" charset="0"/>
              </a:rPr>
              <a:t>Os deveres das entidades obrigadas:</a:t>
            </a:r>
          </a:p>
          <a:p>
            <a:endParaRPr lang="pt-PT" altLang="pt-PT" sz="2800" b="1" dirty="0">
              <a:solidFill>
                <a:srgbClr val="006600"/>
              </a:solidFill>
              <a:latin typeface="Abadi" panose="020B0604020104020204" pitchFamily="34" charset="0"/>
            </a:endParaRPr>
          </a:p>
          <a:p>
            <a:pPr marL="457200" indent="-457200" algn="just">
              <a:buClr>
                <a:srgbClr val="006600"/>
              </a:buClr>
              <a:buFont typeface="Courier New" panose="02070309020205020404" pitchFamily="49" charset="0"/>
              <a:buChar char="o"/>
            </a:pPr>
            <a:r>
              <a:rPr lang="pt-PT" sz="2800" dirty="0">
                <a:latin typeface="Abadi" panose="020B0604020104020204" pitchFamily="34" charset="0"/>
              </a:rPr>
              <a:t>Dever de </a:t>
            </a:r>
            <a:r>
              <a:rPr lang="pt-PT" sz="2800" dirty="0">
                <a:solidFill>
                  <a:srgbClr val="006600"/>
                </a:solidFill>
                <a:latin typeface="Abadi" panose="020B0604020104020204" pitchFamily="34" charset="0"/>
              </a:rPr>
              <a:t>controlo</a:t>
            </a:r>
            <a:r>
              <a:rPr lang="pt-PT" sz="2800" dirty="0">
                <a:latin typeface="Abadi" panose="020B0604020104020204" pitchFamily="34" charset="0"/>
              </a:rPr>
              <a:t>;</a:t>
            </a:r>
          </a:p>
          <a:p>
            <a:pPr marL="457200" indent="-457200" algn="just">
              <a:buClr>
                <a:srgbClr val="006600"/>
              </a:buClr>
              <a:buFont typeface="Courier New" panose="02070309020205020404" pitchFamily="49" charset="0"/>
              <a:buChar char="o"/>
            </a:pPr>
            <a:r>
              <a:rPr lang="pt-PT" sz="2800" dirty="0">
                <a:latin typeface="Abadi" panose="020B0604020104020204" pitchFamily="34" charset="0"/>
              </a:rPr>
              <a:t>Dever de </a:t>
            </a:r>
            <a:r>
              <a:rPr lang="pt-PT" sz="2800" dirty="0">
                <a:solidFill>
                  <a:srgbClr val="006600"/>
                </a:solidFill>
                <a:latin typeface="Abadi" panose="020B0604020104020204" pitchFamily="34" charset="0"/>
              </a:rPr>
              <a:t>identificação e diligência </a:t>
            </a:r>
            <a:r>
              <a:rPr lang="pt-PT" sz="2800" dirty="0">
                <a:latin typeface="Abadi" panose="020B0604020104020204" pitchFamily="34" charset="0"/>
              </a:rPr>
              <a:t>(</a:t>
            </a:r>
            <a:r>
              <a:rPr lang="pt-PT" sz="2800" dirty="0" err="1">
                <a:latin typeface="Abadi" panose="020B0604020104020204" pitchFamily="34" charset="0"/>
              </a:rPr>
              <a:t>know</a:t>
            </a:r>
            <a:r>
              <a:rPr lang="pt-PT" sz="2800" dirty="0">
                <a:latin typeface="Abadi" panose="020B0604020104020204" pitchFamily="34" charset="0"/>
              </a:rPr>
              <a:t> </a:t>
            </a:r>
            <a:r>
              <a:rPr lang="pt-PT" sz="2800" dirty="0" err="1">
                <a:latin typeface="Abadi" panose="020B0604020104020204" pitchFamily="34" charset="0"/>
              </a:rPr>
              <a:t>your</a:t>
            </a:r>
            <a:r>
              <a:rPr lang="pt-PT" sz="2800" dirty="0">
                <a:latin typeface="Abadi" panose="020B0604020104020204" pitchFamily="34" charset="0"/>
              </a:rPr>
              <a:t> </a:t>
            </a:r>
            <a:r>
              <a:rPr lang="pt-PT" sz="2800" dirty="0" err="1">
                <a:latin typeface="Abadi" panose="020B0604020104020204" pitchFamily="34" charset="0"/>
              </a:rPr>
              <a:t>costumer</a:t>
            </a:r>
            <a:r>
              <a:rPr lang="pt-PT" sz="2800" dirty="0">
                <a:latin typeface="Abadi" panose="020B0604020104020204" pitchFamily="34" charset="0"/>
              </a:rPr>
              <a:t>); </a:t>
            </a:r>
          </a:p>
          <a:p>
            <a:pPr marL="457200" indent="-457200" algn="just">
              <a:buClr>
                <a:srgbClr val="006600"/>
              </a:buClr>
              <a:buFont typeface="Courier New" panose="02070309020205020404" pitchFamily="49" charset="0"/>
              <a:buChar char="o"/>
            </a:pPr>
            <a:r>
              <a:rPr lang="pt-PT" sz="2800" dirty="0">
                <a:latin typeface="Abadi" panose="020B0604020104020204" pitchFamily="34" charset="0"/>
              </a:rPr>
              <a:t>Dever de comunicação; </a:t>
            </a:r>
          </a:p>
          <a:p>
            <a:pPr marL="457200" indent="-457200" algn="just">
              <a:buClr>
                <a:srgbClr val="006600"/>
              </a:buClr>
              <a:buFont typeface="Courier New" panose="02070309020205020404" pitchFamily="49" charset="0"/>
              <a:buChar char="o"/>
            </a:pPr>
            <a:r>
              <a:rPr lang="pt-PT" sz="2800" dirty="0">
                <a:latin typeface="Abadi" panose="020B0604020104020204" pitchFamily="34" charset="0"/>
              </a:rPr>
              <a:t>Dever de abstenção;</a:t>
            </a:r>
          </a:p>
          <a:p>
            <a:pPr marL="457200" indent="-457200" algn="just">
              <a:buClr>
                <a:srgbClr val="006600"/>
              </a:buClr>
              <a:buFont typeface="Courier New" panose="02070309020205020404" pitchFamily="49" charset="0"/>
              <a:buChar char="o"/>
            </a:pPr>
            <a:r>
              <a:rPr lang="pt-PT" sz="2800" dirty="0">
                <a:latin typeface="Abadi" panose="020B0604020104020204" pitchFamily="34" charset="0"/>
              </a:rPr>
              <a:t>Dever de </a:t>
            </a:r>
            <a:r>
              <a:rPr lang="pt-PT" sz="2800" dirty="0">
                <a:solidFill>
                  <a:srgbClr val="006600"/>
                </a:solidFill>
                <a:latin typeface="Abadi" panose="020B0604020104020204" pitchFamily="34" charset="0"/>
              </a:rPr>
              <a:t>recusa</a:t>
            </a:r>
            <a:r>
              <a:rPr lang="pt-PT" sz="2800" dirty="0">
                <a:latin typeface="Abadi" panose="020B0604020104020204" pitchFamily="34" charset="0"/>
              </a:rPr>
              <a:t>; </a:t>
            </a:r>
          </a:p>
          <a:p>
            <a:pPr marL="457200" indent="-457200" algn="just">
              <a:buClr>
                <a:srgbClr val="006600"/>
              </a:buClr>
              <a:buFont typeface="Courier New" panose="02070309020205020404" pitchFamily="49" charset="0"/>
              <a:buChar char="o"/>
            </a:pPr>
            <a:r>
              <a:rPr lang="pt-PT" sz="2800" dirty="0">
                <a:latin typeface="Abadi" panose="020B0604020104020204" pitchFamily="34" charset="0"/>
              </a:rPr>
              <a:t>Dever de </a:t>
            </a:r>
            <a:r>
              <a:rPr lang="pt-PT" sz="2800" dirty="0">
                <a:solidFill>
                  <a:srgbClr val="006600"/>
                </a:solidFill>
                <a:latin typeface="Abadi" panose="020B0604020104020204" pitchFamily="34" charset="0"/>
              </a:rPr>
              <a:t>conservação</a:t>
            </a:r>
            <a:r>
              <a:rPr lang="pt-PT" sz="2800" dirty="0">
                <a:latin typeface="Abadi" panose="020B0604020104020204" pitchFamily="34" charset="0"/>
              </a:rPr>
              <a:t>;  </a:t>
            </a:r>
          </a:p>
          <a:p>
            <a:pPr marL="457200" indent="-457200" algn="just">
              <a:buClr>
                <a:srgbClr val="006600"/>
              </a:buClr>
              <a:buFont typeface="Courier New" panose="02070309020205020404" pitchFamily="49" charset="0"/>
              <a:buChar char="o"/>
            </a:pPr>
            <a:r>
              <a:rPr lang="pt-PT" sz="2800" dirty="0">
                <a:latin typeface="Abadi" panose="020B0604020104020204" pitchFamily="34" charset="0"/>
              </a:rPr>
              <a:t>Dever de exame; </a:t>
            </a:r>
          </a:p>
          <a:p>
            <a:pPr marL="457200" indent="-457200" algn="just">
              <a:buClr>
                <a:srgbClr val="006600"/>
              </a:buClr>
              <a:buFont typeface="Courier New" panose="02070309020205020404" pitchFamily="49" charset="0"/>
              <a:buChar char="o"/>
            </a:pPr>
            <a:r>
              <a:rPr lang="pt-PT" sz="2800" dirty="0">
                <a:latin typeface="Abadi" panose="020B0604020104020204" pitchFamily="34" charset="0"/>
              </a:rPr>
              <a:t>Dever de colaboração; </a:t>
            </a:r>
          </a:p>
          <a:p>
            <a:pPr marL="457200" indent="-457200" algn="just">
              <a:buClr>
                <a:srgbClr val="006600"/>
              </a:buClr>
              <a:buFont typeface="Courier New" panose="02070309020205020404" pitchFamily="49" charset="0"/>
              <a:buChar char="o"/>
            </a:pPr>
            <a:r>
              <a:rPr lang="pt-PT" sz="2800" dirty="0">
                <a:latin typeface="Abadi" panose="020B0604020104020204" pitchFamily="34" charset="0"/>
              </a:rPr>
              <a:t>Dever de não divulgação; </a:t>
            </a:r>
          </a:p>
          <a:p>
            <a:pPr marL="457200" indent="-457200" algn="just">
              <a:buClr>
                <a:srgbClr val="006600"/>
              </a:buClr>
              <a:buFont typeface="Courier New" panose="02070309020205020404" pitchFamily="49" charset="0"/>
              <a:buChar char="o"/>
            </a:pPr>
            <a:r>
              <a:rPr lang="pt-PT" sz="2800" dirty="0">
                <a:latin typeface="Abadi" panose="020B0604020104020204" pitchFamily="34" charset="0"/>
              </a:rPr>
              <a:t>Dever de </a:t>
            </a:r>
            <a:r>
              <a:rPr lang="pt-PT" sz="2800" dirty="0">
                <a:solidFill>
                  <a:srgbClr val="006600"/>
                </a:solidFill>
                <a:latin typeface="Abadi" panose="020B0604020104020204" pitchFamily="34" charset="0"/>
              </a:rPr>
              <a:t>formação</a:t>
            </a:r>
            <a:endParaRPr lang="pt-PT" altLang="pt-PT" sz="2800" b="1" dirty="0">
              <a:solidFill>
                <a:srgbClr val="006600"/>
              </a:solidFill>
              <a:latin typeface="Abadi" panose="020B0604020104020204" pitchFamily="34" charset="0"/>
            </a:endParaRPr>
          </a:p>
          <a:p>
            <a:pPr algn="just"/>
            <a:endParaRPr lang="pt-PT" altLang="pt-PT" sz="3200" b="1" dirty="0">
              <a:solidFill>
                <a:srgbClr val="006600"/>
              </a:solidFill>
              <a:latin typeface="Abadi" panose="020B0604020104020204" pitchFamily="34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5CC6962-DEA6-4F47-BE75-7E1473076A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4357" y="142305"/>
            <a:ext cx="1262356" cy="931121"/>
          </a:xfrm>
          <a:prstGeom prst="rect">
            <a:avLst/>
          </a:prstGeom>
        </p:spPr>
      </p:pic>
      <p:sp>
        <p:nvSpPr>
          <p:cNvPr id="3" name="Marcador de Posição do Número do Diapositivo 2">
            <a:extLst>
              <a:ext uri="{FF2B5EF4-FFF2-40B4-BE49-F238E27FC236}">
                <a16:creationId xmlns:a16="http://schemas.microsoft.com/office/drawing/2014/main" id="{01430C5D-FEC4-49BF-93F9-F01111248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E4C7-B609-4760-B577-6FEC77A9B8FD}" type="slidenum">
              <a:rPr lang="pt-PT" b="1" smtClean="0">
                <a:solidFill>
                  <a:schemeClr val="tx1"/>
                </a:solidFill>
              </a:rPr>
              <a:t>9</a:t>
            </a:fld>
            <a:endParaRPr lang="pt-PT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7176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3381</TotalTime>
  <Words>1633</Words>
  <Application>Microsoft Office PowerPoint</Application>
  <PresentationFormat>Ecrã Panorâmico</PresentationFormat>
  <Paragraphs>292</Paragraphs>
  <Slides>20</Slides>
  <Notes>20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20</vt:i4>
      </vt:variant>
    </vt:vector>
  </HeadingPairs>
  <TitlesOfParts>
    <vt:vector size="28" baseType="lpstr">
      <vt:lpstr>Abadi</vt:lpstr>
      <vt:lpstr>Arial</vt:lpstr>
      <vt:lpstr>Calibri</vt:lpstr>
      <vt:lpstr>Calibri Light</vt:lpstr>
      <vt:lpstr>Courier New</vt:lpstr>
      <vt:lpstr>Garamond</vt:lpstr>
      <vt:lpstr>Wingdings</vt:lpstr>
      <vt:lpstr>Tema do Office</vt:lpstr>
      <vt:lpstr>                                                              </vt:lpstr>
      <vt:lpstr>                                                              </vt:lpstr>
      <vt:lpstr>                                                              </vt:lpstr>
      <vt:lpstr>                                                              </vt:lpstr>
      <vt:lpstr>                                                              </vt:lpstr>
      <vt:lpstr>                                                              </vt:lpstr>
      <vt:lpstr>                                                              </vt:lpstr>
      <vt:lpstr>                                                              </vt:lpstr>
      <vt:lpstr>                                                              </vt:lpstr>
      <vt:lpstr>                                                              </vt:lpstr>
      <vt:lpstr>                                                              </vt:lpstr>
      <vt:lpstr>                                                              </vt:lpstr>
      <vt:lpstr>                                                              </vt:lpstr>
      <vt:lpstr>Apresentação do PowerPoint</vt:lpstr>
      <vt:lpstr>Apresentação do PowerPoint</vt:lpstr>
      <vt:lpstr>Apresentação do PowerPoint</vt:lpstr>
      <vt:lpstr>                                                              </vt:lpstr>
      <vt:lpstr>                                                              </vt:lpstr>
      <vt:lpstr>                                                              </vt:lpstr>
      <vt:lpstr>                                            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                    </dc:title>
  <dc:creator>madalena Teixeira</dc:creator>
  <cp:lastModifiedBy>madalena Teixeira</cp:lastModifiedBy>
  <cp:revision>311</cp:revision>
  <dcterms:created xsi:type="dcterms:W3CDTF">2019-08-26T09:45:15Z</dcterms:created>
  <dcterms:modified xsi:type="dcterms:W3CDTF">2021-04-25T16:45:45Z</dcterms:modified>
</cp:coreProperties>
</file>